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drawing21.xml" ContentType="application/vnd.ms-office.drawingml.diagramDrawing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diagrams/drawing17.xml" ContentType="application/vnd.ms-office.drawingml.diagramDrawing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rawing8.xml" ContentType="application/vnd.ms-office.drawingml.diagramDrawing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2" r:id="rId3"/>
    <p:sldId id="278" r:id="rId4"/>
    <p:sldId id="279" r:id="rId5"/>
    <p:sldId id="273" r:id="rId6"/>
    <p:sldId id="281" r:id="rId7"/>
    <p:sldId id="282" r:id="rId8"/>
    <p:sldId id="274" r:id="rId9"/>
    <p:sldId id="280" r:id="rId10"/>
    <p:sldId id="283" r:id="rId11"/>
    <p:sldId id="275" r:id="rId12"/>
    <p:sldId id="284" r:id="rId13"/>
    <p:sldId id="285" r:id="rId14"/>
    <p:sldId id="286" r:id="rId15"/>
    <p:sldId id="287" r:id="rId16"/>
    <p:sldId id="276" r:id="rId17"/>
    <p:sldId id="270" r:id="rId18"/>
    <p:sldId id="266" r:id="rId19"/>
  </p:sldIdLst>
  <p:sldSz cx="9144000" cy="5143500" type="screen16x9"/>
  <p:notesSz cx="6735763" cy="9866313"/>
  <p:defaultTextStyle>
    <a:defPPr>
      <a:defRPr lang="ru-RU"/>
    </a:defPPr>
    <a:lvl1pPr marL="0" algn="l" defTabSz="81144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5721" algn="l" defTabSz="81144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1442" algn="l" defTabSz="81144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17163" algn="l" defTabSz="81144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22883" algn="l" defTabSz="81144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28604" algn="l" defTabSz="81144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34325" algn="l" defTabSz="81144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40046" algn="l" defTabSz="81144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45767" algn="l" defTabSz="81144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B2BAB"/>
    <a:srgbClr val="008A00"/>
    <a:srgbClr val="00B8B4"/>
    <a:srgbClr val="00DBD6"/>
    <a:srgbClr val="3333CC"/>
    <a:srgbClr val="3333FF"/>
    <a:srgbClr val="0000FF"/>
    <a:srgbClr val="00BC5E"/>
    <a:srgbClr val="1E781E"/>
    <a:srgbClr val="238D2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87" y="-264"/>
      </p:cViewPr>
      <p:guideLst>
        <p:guide orient="horz" pos="1620"/>
        <p:guide pos="5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diagrams/_rels/data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1.jpeg"/></Relationships>
</file>

<file path=ppt/diagrams/_rels/drawing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1.jpeg"/><Relationship Id="rId1" Type="http://schemas.openxmlformats.org/officeDocument/2006/relationships/image" Target="../media/image121.jpeg"/></Relationships>
</file>

<file path=ppt/diagram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1.jpeg"/></Relationships>
</file>

<file path=ppt/diagrams/_rels/drawing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jpeg"/><Relationship Id="rId1" Type="http://schemas.openxmlformats.org/officeDocument/2006/relationships/image" Target="../media/image10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2F5FFC-8FF3-4BB2-BE32-7A93E1AE4487}" type="doc">
      <dgm:prSet loTypeId="urn:microsoft.com/office/officeart/2005/8/layout/list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E621AF8-D25A-4C6D-9B9C-BA9FF3ED0D26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«Акселерация субъектов малого и среднего предпринимательства»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704438-F6D9-4DFE-BDFF-AB014FC26F13}" type="parTrans" cxnId="{C59BBCC9-9177-444A-840C-BA277A499C14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670F03-3069-464A-93CE-800F43F0C437}" type="sibTrans" cxnId="{C59BBCC9-9177-444A-840C-BA277A499C14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38583A-2126-4E5D-8AB6-AC90AAA3AD38}">
      <dgm:prSet phldrT="[Текст]" custT="1"/>
      <dgm:spPr>
        <a:solidFill>
          <a:srgbClr val="2B2BAB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«Расширение доступа субъектов малого и среднего предпринимательства  к финансовой поддержке,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в том числе к льготному финансированию»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41DD55-DCB6-4F85-BA03-8F51AD7EB705}" type="parTrans" cxnId="{E9A3891D-3FE2-4820-A9A1-249D997EA1E4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19BF68-7B5B-4084-921E-851A67F96AF6}" type="sibTrans" cxnId="{E9A3891D-3FE2-4820-A9A1-249D997EA1E4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E19841-25AB-4DC5-B0D4-016E1C6BFF11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«Популяризация предпринимательства»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9B6ED20-42C6-477C-9763-27F0F2E7581A}" type="parTrans" cxnId="{A90FA444-EBAF-40B8-A2E4-ABF21F95D018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85EBA8-9EF3-428C-94B6-4D4DDF148DF1}" type="sibTrans" cxnId="{A90FA444-EBAF-40B8-A2E4-ABF21F95D018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604E02-F6DD-41A2-A786-AA49BFE424A6}">
      <dgm:prSet phldrT="[Текст]" custT="1"/>
      <dgm:spPr>
        <a:solidFill>
          <a:srgbClr val="00B8B4"/>
        </a:solidFill>
      </dgm:spPr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«Улучшение условий ведения предпринимательской деятельности»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C69BDE-B2C4-4D0D-A617-BB472B46B19D}" type="parTrans" cxnId="{AFA18110-A631-4F14-A62F-7FC0DAD68468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A31965-BA8D-4CBD-9DEA-F01585EA3E3C}" type="sibTrans" cxnId="{AFA18110-A631-4F14-A62F-7FC0DAD68468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F00339-1262-43BD-B80F-95F69E3D0EB3}" type="pres">
      <dgm:prSet presAssocID="{D12F5FFC-8FF3-4BB2-BE32-7A93E1AE448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17225E-D691-4492-9441-EADE28E8DF93}" type="pres">
      <dgm:prSet presAssocID="{5E621AF8-D25A-4C6D-9B9C-BA9FF3ED0D26}" presName="parentLin" presStyleCnt="0"/>
      <dgm:spPr/>
    </dgm:pt>
    <dgm:pt modelId="{AF825EC8-F124-4037-B01B-4B8427A23C1D}" type="pres">
      <dgm:prSet presAssocID="{5E621AF8-D25A-4C6D-9B9C-BA9FF3ED0D2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DC922B7-6303-4745-916B-147A2BA833BE}" type="pres">
      <dgm:prSet presAssocID="{5E621AF8-D25A-4C6D-9B9C-BA9FF3ED0D26}" presName="parentText" presStyleLbl="node1" presStyleIdx="0" presStyleCnt="4" custScaleX="129611" custScaleY="1519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EEB004-4E4A-4300-9BE1-52E80E5967C4}" type="pres">
      <dgm:prSet presAssocID="{5E621AF8-D25A-4C6D-9B9C-BA9FF3ED0D26}" presName="negativeSpace" presStyleCnt="0"/>
      <dgm:spPr/>
    </dgm:pt>
    <dgm:pt modelId="{4DC08413-D4AB-444B-8217-13C4C0D6BA9A}" type="pres">
      <dgm:prSet presAssocID="{5E621AF8-D25A-4C6D-9B9C-BA9FF3ED0D26}" presName="childText" presStyleLbl="conFgAcc1" presStyleIdx="0" presStyleCnt="4">
        <dgm:presLayoutVars>
          <dgm:bulletEnabled val="1"/>
        </dgm:presLayoutVars>
      </dgm:prSet>
      <dgm:spPr/>
    </dgm:pt>
    <dgm:pt modelId="{1267C678-B374-43F2-9855-062CAD1E9AA1}" type="pres">
      <dgm:prSet presAssocID="{EC670F03-3069-464A-93CE-800F43F0C437}" presName="spaceBetweenRectangles" presStyleCnt="0"/>
      <dgm:spPr/>
    </dgm:pt>
    <dgm:pt modelId="{822E714B-8A0C-480D-B77D-0601D74D1072}" type="pres">
      <dgm:prSet presAssocID="{F238583A-2126-4E5D-8AB6-AC90AAA3AD38}" presName="parentLin" presStyleCnt="0"/>
      <dgm:spPr/>
    </dgm:pt>
    <dgm:pt modelId="{1EBAD472-D4A9-4A06-9B7C-D59D9D6B00F9}" type="pres">
      <dgm:prSet presAssocID="{F238583A-2126-4E5D-8AB6-AC90AAA3AD3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F7A1B7A-6EC2-4DC2-8747-B4532D87BB8A}" type="pres">
      <dgm:prSet presAssocID="{F238583A-2126-4E5D-8AB6-AC90AAA3AD38}" presName="parentText" presStyleLbl="node1" presStyleIdx="1" presStyleCnt="4" custScaleX="129897" custScaleY="1923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F489BB-C1A2-45C5-9549-2F104318280C}" type="pres">
      <dgm:prSet presAssocID="{F238583A-2126-4E5D-8AB6-AC90AAA3AD38}" presName="negativeSpace" presStyleCnt="0"/>
      <dgm:spPr/>
    </dgm:pt>
    <dgm:pt modelId="{57C87E80-C2B0-4105-A450-4E34EFB6957B}" type="pres">
      <dgm:prSet presAssocID="{F238583A-2126-4E5D-8AB6-AC90AAA3AD38}" presName="childText" presStyleLbl="conFgAcc1" presStyleIdx="1" presStyleCnt="4">
        <dgm:presLayoutVars>
          <dgm:bulletEnabled val="1"/>
        </dgm:presLayoutVars>
      </dgm:prSet>
      <dgm:spPr/>
    </dgm:pt>
    <dgm:pt modelId="{DECBF9FB-DF29-436B-BDB0-E64871BFA280}" type="pres">
      <dgm:prSet presAssocID="{2019BF68-7B5B-4084-921E-851A67F96AF6}" presName="spaceBetweenRectangles" presStyleCnt="0"/>
      <dgm:spPr/>
    </dgm:pt>
    <dgm:pt modelId="{5B8E6D26-9EA5-4447-A5CC-CCD8D3ABE724}" type="pres">
      <dgm:prSet presAssocID="{EBE19841-25AB-4DC5-B0D4-016E1C6BFF11}" presName="parentLin" presStyleCnt="0"/>
      <dgm:spPr/>
    </dgm:pt>
    <dgm:pt modelId="{CB6C2600-225C-423F-80CE-FDD6DC411B3F}" type="pres">
      <dgm:prSet presAssocID="{EBE19841-25AB-4DC5-B0D4-016E1C6BFF11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398F60B0-A482-4B0A-A5A4-910DE21B6CE3}" type="pres">
      <dgm:prSet presAssocID="{EBE19841-25AB-4DC5-B0D4-016E1C6BFF11}" presName="parentText" presStyleLbl="node1" presStyleIdx="2" presStyleCnt="4" custScaleX="129299" custLinFactNeighborX="2981" custLinFactNeighborY="-4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2EF09-EECD-4EC4-8F97-CADC516B0D3C}" type="pres">
      <dgm:prSet presAssocID="{EBE19841-25AB-4DC5-B0D4-016E1C6BFF11}" presName="negativeSpace" presStyleCnt="0"/>
      <dgm:spPr/>
    </dgm:pt>
    <dgm:pt modelId="{E3166B7D-FE42-4901-857F-BAC0C72CC959}" type="pres">
      <dgm:prSet presAssocID="{EBE19841-25AB-4DC5-B0D4-016E1C6BFF11}" presName="childText" presStyleLbl="conFgAcc1" presStyleIdx="2" presStyleCnt="4">
        <dgm:presLayoutVars>
          <dgm:bulletEnabled val="1"/>
        </dgm:presLayoutVars>
      </dgm:prSet>
      <dgm:spPr/>
    </dgm:pt>
    <dgm:pt modelId="{0A0F96B0-7DAF-4D5A-95AC-3898916A1E03}" type="pres">
      <dgm:prSet presAssocID="{9A85EBA8-9EF3-428C-94B6-4D4DDF148DF1}" presName="spaceBetweenRectangles" presStyleCnt="0"/>
      <dgm:spPr/>
    </dgm:pt>
    <dgm:pt modelId="{2FAEE6A8-08BC-4E33-9FCA-C68508C3CD49}" type="pres">
      <dgm:prSet presAssocID="{D7604E02-F6DD-41A2-A786-AA49BFE424A6}" presName="parentLin" presStyleCnt="0"/>
      <dgm:spPr/>
    </dgm:pt>
    <dgm:pt modelId="{5C41BB9C-1739-4C5D-8023-23510AAB7E15}" type="pres">
      <dgm:prSet presAssocID="{D7604E02-F6DD-41A2-A786-AA49BFE424A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F566BC75-5F81-4E76-9BB1-6D13F7AEB275}" type="pres">
      <dgm:prSet presAssocID="{D7604E02-F6DD-41A2-A786-AA49BFE424A6}" presName="parentText" presStyleLbl="node1" presStyleIdx="3" presStyleCnt="4" custScaleX="129517" custScaleY="123981" custLinFactNeighborX="3594" custLinFactNeighborY="-56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F4670-5231-4D23-9EB1-D4CFF5172C2A}" type="pres">
      <dgm:prSet presAssocID="{D7604E02-F6DD-41A2-A786-AA49BFE424A6}" presName="negativeSpace" presStyleCnt="0"/>
      <dgm:spPr/>
    </dgm:pt>
    <dgm:pt modelId="{AF6A95F1-154A-4119-94AF-8102294D91C4}" type="pres">
      <dgm:prSet presAssocID="{D7604E02-F6DD-41A2-A786-AA49BFE424A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377A338-17BE-4205-B406-ECD77E1B0D9B}" type="presOf" srcId="{F238583A-2126-4E5D-8AB6-AC90AAA3AD38}" destId="{9F7A1B7A-6EC2-4DC2-8747-B4532D87BB8A}" srcOrd="1" destOrd="0" presId="urn:microsoft.com/office/officeart/2005/8/layout/list1"/>
    <dgm:cxn modelId="{60513088-8E3A-4C55-9F47-B0D78BD44142}" type="presOf" srcId="{5E621AF8-D25A-4C6D-9B9C-BA9FF3ED0D26}" destId="{AF825EC8-F124-4037-B01B-4B8427A23C1D}" srcOrd="0" destOrd="0" presId="urn:microsoft.com/office/officeart/2005/8/layout/list1"/>
    <dgm:cxn modelId="{40B91F38-0575-4660-A234-13EDA2B5AE0F}" type="presOf" srcId="{F238583A-2126-4E5D-8AB6-AC90AAA3AD38}" destId="{1EBAD472-D4A9-4A06-9B7C-D59D9D6B00F9}" srcOrd="0" destOrd="0" presId="urn:microsoft.com/office/officeart/2005/8/layout/list1"/>
    <dgm:cxn modelId="{A90FA444-EBAF-40B8-A2E4-ABF21F95D018}" srcId="{D12F5FFC-8FF3-4BB2-BE32-7A93E1AE4487}" destId="{EBE19841-25AB-4DC5-B0D4-016E1C6BFF11}" srcOrd="2" destOrd="0" parTransId="{D9B6ED20-42C6-477C-9763-27F0F2E7581A}" sibTransId="{9A85EBA8-9EF3-428C-94B6-4D4DDF148DF1}"/>
    <dgm:cxn modelId="{4AC78167-06C6-4AA0-BEA5-A14957C818F9}" type="presOf" srcId="{EBE19841-25AB-4DC5-B0D4-016E1C6BFF11}" destId="{CB6C2600-225C-423F-80CE-FDD6DC411B3F}" srcOrd="0" destOrd="0" presId="urn:microsoft.com/office/officeart/2005/8/layout/list1"/>
    <dgm:cxn modelId="{5BC05078-1266-4C53-BEBC-85DE6AC6FA57}" type="presOf" srcId="{EBE19841-25AB-4DC5-B0D4-016E1C6BFF11}" destId="{398F60B0-A482-4B0A-A5A4-910DE21B6CE3}" srcOrd="1" destOrd="0" presId="urn:microsoft.com/office/officeart/2005/8/layout/list1"/>
    <dgm:cxn modelId="{89DEBC6A-3908-49B6-AD36-AA7740E13046}" type="presOf" srcId="{D7604E02-F6DD-41A2-A786-AA49BFE424A6}" destId="{F566BC75-5F81-4E76-9BB1-6D13F7AEB275}" srcOrd="1" destOrd="0" presId="urn:microsoft.com/office/officeart/2005/8/layout/list1"/>
    <dgm:cxn modelId="{E9A3891D-3FE2-4820-A9A1-249D997EA1E4}" srcId="{D12F5FFC-8FF3-4BB2-BE32-7A93E1AE4487}" destId="{F238583A-2126-4E5D-8AB6-AC90AAA3AD38}" srcOrd="1" destOrd="0" parTransId="{9241DD55-DCB6-4F85-BA03-8F51AD7EB705}" sibTransId="{2019BF68-7B5B-4084-921E-851A67F96AF6}"/>
    <dgm:cxn modelId="{C59BBCC9-9177-444A-840C-BA277A499C14}" srcId="{D12F5FFC-8FF3-4BB2-BE32-7A93E1AE4487}" destId="{5E621AF8-D25A-4C6D-9B9C-BA9FF3ED0D26}" srcOrd="0" destOrd="0" parTransId="{78704438-F6D9-4DFE-BDFF-AB014FC26F13}" sibTransId="{EC670F03-3069-464A-93CE-800F43F0C437}"/>
    <dgm:cxn modelId="{C54FE74B-61CF-4376-8D09-BF5EDA3552FE}" type="presOf" srcId="{5E621AF8-D25A-4C6D-9B9C-BA9FF3ED0D26}" destId="{9DC922B7-6303-4745-916B-147A2BA833BE}" srcOrd="1" destOrd="0" presId="urn:microsoft.com/office/officeart/2005/8/layout/list1"/>
    <dgm:cxn modelId="{2B3C0D66-C4EE-4473-833D-D7D3962A9EE9}" type="presOf" srcId="{D7604E02-F6DD-41A2-A786-AA49BFE424A6}" destId="{5C41BB9C-1739-4C5D-8023-23510AAB7E15}" srcOrd="0" destOrd="0" presId="urn:microsoft.com/office/officeart/2005/8/layout/list1"/>
    <dgm:cxn modelId="{B77B76BC-2121-4482-80CC-9B0BCF243B09}" type="presOf" srcId="{D12F5FFC-8FF3-4BB2-BE32-7A93E1AE4487}" destId="{38F00339-1262-43BD-B80F-95F69E3D0EB3}" srcOrd="0" destOrd="0" presId="urn:microsoft.com/office/officeart/2005/8/layout/list1"/>
    <dgm:cxn modelId="{AFA18110-A631-4F14-A62F-7FC0DAD68468}" srcId="{D12F5FFC-8FF3-4BB2-BE32-7A93E1AE4487}" destId="{D7604E02-F6DD-41A2-A786-AA49BFE424A6}" srcOrd="3" destOrd="0" parTransId="{E3C69BDE-B2C4-4D0D-A617-BB472B46B19D}" sibTransId="{92A31965-BA8D-4CBD-9DEA-F01585EA3E3C}"/>
    <dgm:cxn modelId="{EEEE358C-4262-4AD2-AEE0-E38341DC5D78}" type="presParOf" srcId="{38F00339-1262-43BD-B80F-95F69E3D0EB3}" destId="{5E17225E-D691-4492-9441-EADE28E8DF93}" srcOrd="0" destOrd="0" presId="urn:microsoft.com/office/officeart/2005/8/layout/list1"/>
    <dgm:cxn modelId="{CDAB3163-CE87-48D4-A052-4588DE4455BE}" type="presParOf" srcId="{5E17225E-D691-4492-9441-EADE28E8DF93}" destId="{AF825EC8-F124-4037-B01B-4B8427A23C1D}" srcOrd="0" destOrd="0" presId="urn:microsoft.com/office/officeart/2005/8/layout/list1"/>
    <dgm:cxn modelId="{F939257A-3B45-4EC8-8A6C-33D7CCBC3FD1}" type="presParOf" srcId="{5E17225E-D691-4492-9441-EADE28E8DF93}" destId="{9DC922B7-6303-4745-916B-147A2BA833BE}" srcOrd="1" destOrd="0" presId="urn:microsoft.com/office/officeart/2005/8/layout/list1"/>
    <dgm:cxn modelId="{7ED181F1-DFF1-4836-83B9-59926F0B2AA6}" type="presParOf" srcId="{38F00339-1262-43BD-B80F-95F69E3D0EB3}" destId="{ECEEB004-4E4A-4300-9BE1-52E80E5967C4}" srcOrd="1" destOrd="0" presId="urn:microsoft.com/office/officeart/2005/8/layout/list1"/>
    <dgm:cxn modelId="{DE4991DD-72A2-4591-9C4F-7315149D4FCE}" type="presParOf" srcId="{38F00339-1262-43BD-B80F-95F69E3D0EB3}" destId="{4DC08413-D4AB-444B-8217-13C4C0D6BA9A}" srcOrd="2" destOrd="0" presId="urn:microsoft.com/office/officeart/2005/8/layout/list1"/>
    <dgm:cxn modelId="{CADCEA50-F0D1-4762-980B-410E250C0104}" type="presParOf" srcId="{38F00339-1262-43BD-B80F-95F69E3D0EB3}" destId="{1267C678-B374-43F2-9855-062CAD1E9AA1}" srcOrd="3" destOrd="0" presId="urn:microsoft.com/office/officeart/2005/8/layout/list1"/>
    <dgm:cxn modelId="{3FD8FC4D-6ECC-4BD1-9947-867F9F67C29D}" type="presParOf" srcId="{38F00339-1262-43BD-B80F-95F69E3D0EB3}" destId="{822E714B-8A0C-480D-B77D-0601D74D1072}" srcOrd="4" destOrd="0" presId="urn:microsoft.com/office/officeart/2005/8/layout/list1"/>
    <dgm:cxn modelId="{EB299EF3-CF44-48C4-BAE2-0BA7320FA0D0}" type="presParOf" srcId="{822E714B-8A0C-480D-B77D-0601D74D1072}" destId="{1EBAD472-D4A9-4A06-9B7C-D59D9D6B00F9}" srcOrd="0" destOrd="0" presId="urn:microsoft.com/office/officeart/2005/8/layout/list1"/>
    <dgm:cxn modelId="{E3160D3A-4439-42EE-BA3F-2C434D5A4BF5}" type="presParOf" srcId="{822E714B-8A0C-480D-B77D-0601D74D1072}" destId="{9F7A1B7A-6EC2-4DC2-8747-B4532D87BB8A}" srcOrd="1" destOrd="0" presId="urn:microsoft.com/office/officeart/2005/8/layout/list1"/>
    <dgm:cxn modelId="{1C3D327E-3F43-4FE1-B1EC-25FD8CA81F9C}" type="presParOf" srcId="{38F00339-1262-43BD-B80F-95F69E3D0EB3}" destId="{00F489BB-C1A2-45C5-9549-2F104318280C}" srcOrd="5" destOrd="0" presId="urn:microsoft.com/office/officeart/2005/8/layout/list1"/>
    <dgm:cxn modelId="{258F9DC0-E778-4683-8D1C-0E49E5E04554}" type="presParOf" srcId="{38F00339-1262-43BD-B80F-95F69E3D0EB3}" destId="{57C87E80-C2B0-4105-A450-4E34EFB6957B}" srcOrd="6" destOrd="0" presId="urn:microsoft.com/office/officeart/2005/8/layout/list1"/>
    <dgm:cxn modelId="{4DAB2A7C-AAF3-4669-BDA0-C89932718850}" type="presParOf" srcId="{38F00339-1262-43BD-B80F-95F69E3D0EB3}" destId="{DECBF9FB-DF29-436B-BDB0-E64871BFA280}" srcOrd="7" destOrd="0" presId="urn:microsoft.com/office/officeart/2005/8/layout/list1"/>
    <dgm:cxn modelId="{71EB1EEA-7791-4981-828C-06C96BFEC953}" type="presParOf" srcId="{38F00339-1262-43BD-B80F-95F69E3D0EB3}" destId="{5B8E6D26-9EA5-4447-A5CC-CCD8D3ABE724}" srcOrd="8" destOrd="0" presId="urn:microsoft.com/office/officeart/2005/8/layout/list1"/>
    <dgm:cxn modelId="{BD0CFDBE-56B3-4C30-8EEB-1823D479F9F2}" type="presParOf" srcId="{5B8E6D26-9EA5-4447-A5CC-CCD8D3ABE724}" destId="{CB6C2600-225C-423F-80CE-FDD6DC411B3F}" srcOrd="0" destOrd="0" presId="urn:microsoft.com/office/officeart/2005/8/layout/list1"/>
    <dgm:cxn modelId="{1C086E1F-FAA1-4C92-846A-6D4AF84ABA4A}" type="presParOf" srcId="{5B8E6D26-9EA5-4447-A5CC-CCD8D3ABE724}" destId="{398F60B0-A482-4B0A-A5A4-910DE21B6CE3}" srcOrd="1" destOrd="0" presId="urn:microsoft.com/office/officeart/2005/8/layout/list1"/>
    <dgm:cxn modelId="{0D499554-581D-4957-9539-6C53C739B29E}" type="presParOf" srcId="{38F00339-1262-43BD-B80F-95F69E3D0EB3}" destId="{5372EF09-EECD-4EC4-8F97-CADC516B0D3C}" srcOrd="9" destOrd="0" presId="urn:microsoft.com/office/officeart/2005/8/layout/list1"/>
    <dgm:cxn modelId="{42B55B99-B328-4052-91ED-D9880F8C9FA0}" type="presParOf" srcId="{38F00339-1262-43BD-B80F-95F69E3D0EB3}" destId="{E3166B7D-FE42-4901-857F-BAC0C72CC959}" srcOrd="10" destOrd="0" presId="urn:microsoft.com/office/officeart/2005/8/layout/list1"/>
    <dgm:cxn modelId="{FA116043-8A6B-4FF1-A70C-38D02FF05CD8}" type="presParOf" srcId="{38F00339-1262-43BD-B80F-95F69E3D0EB3}" destId="{0A0F96B0-7DAF-4D5A-95AC-3898916A1E03}" srcOrd="11" destOrd="0" presId="urn:microsoft.com/office/officeart/2005/8/layout/list1"/>
    <dgm:cxn modelId="{A01AF38B-1518-40AE-8E46-4D94D1BC9549}" type="presParOf" srcId="{38F00339-1262-43BD-B80F-95F69E3D0EB3}" destId="{2FAEE6A8-08BC-4E33-9FCA-C68508C3CD49}" srcOrd="12" destOrd="0" presId="urn:microsoft.com/office/officeart/2005/8/layout/list1"/>
    <dgm:cxn modelId="{1FEDA268-ECA5-41CA-BA06-2306DCC9FFB5}" type="presParOf" srcId="{2FAEE6A8-08BC-4E33-9FCA-C68508C3CD49}" destId="{5C41BB9C-1739-4C5D-8023-23510AAB7E15}" srcOrd="0" destOrd="0" presId="urn:microsoft.com/office/officeart/2005/8/layout/list1"/>
    <dgm:cxn modelId="{59636AD1-15CC-4B53-ADED-345313522F9B}" type="presParOf" srcId="{2FAEE6A8-08BC-4E33-9FCA-C68508C3CD49}" destId="{F566BC75-5F81-4E76-9BB1-6D13F7AEB275}" srcOrd="1" destOrd="0" presId="urn:microsoft.com/office/officeart/2005/8/layout/list1"/>
    <dgm:cxn modelId="{EAA38887-0776-417C-A2E4-C627A0471555}" type="presParOf" srcId="{38F00339-1262-43BD-B80F-95F69E3D0EB3}" destId="{FCAF4670-5231-4D23-9EB1-D4CFF5172C2A}" srcOrd="13" destOrd="0" presId="urn:microsoft.com/office/officeart/2005/8/layout/list1"/>
    <dgm:cxn modelId="{2D355C8E-3A8A-46C0-903B-2EBD7B3237AD}" type="presParOf" srcId="{38F00339-1262-43BD-B80F-95F69E3D0EB3}" destId="{AF6A95F1-154A-4119-94AF-8102294D91C4}" srcOrd="14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A096BFF-BE71-43E3-A208-D47DD365AC79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3371B7-6F6B-4484-A10D-A30FCDD9B372}">
      <dgm:prSet phldrT="[Текст]" custT="1"/>
      <dgm:spPr>
        <a:solidFill>
          <a:srgbClr val="2B2BAB"/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   расширение  финансирования по программе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   льготного кредитования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   </a:t>
          </a:r>
          <a:r>
            <a:rPr lang="ru-RU" sz="1800" b="1" i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микрозаймы</a:t>
          </a:r>
          <a:r>
            <a:rPr lang="ru-RU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 до 5 млн. рублей под 10 % годовых 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   на срок до 3 лет</a:t>
          </a:r>
          <a:endParaRPr lang="ru-RU" sz="18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8E398FFA-95F7-4980-A499-B2DCF750590C}" type="parTrans" cxnId="{7B19FB86-E061-41B7-85FD-FFC2ADDC6AD5}">
      <dgm:prSet custT="1"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A298A730-E6F0-4B66-B40A-BDB3B64C52DE}" type="sibTrans" cxnId="{7B19FB86-E061-41B7-85FD-FFC2ADDC6AD5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FFDAEF1F-7BA8-4E89-96B6-0F77A5E650CC}">
      <dgm:prSet phldrT="[Текст]" custT="1"/>
      <dgm:spPr>
        <a:solidFill>
          <a:srgbClr val="2B2BAB"/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   реализация в регионе федеральной программы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   по кредитованию малого бизнеса под 8,5%</a:t>
          </a:r>
          <a:endParaRPr lang="ru-RU" sz="18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221D04F4-C92F-42D5-AA7C-9724F8C487F2}" type="parTrans" cxnId="{9B87AD26-EFA5-4201-AAD4-529E010FAE6C}">
      <dgm:prSet custT="1"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5AEAC19C-ACB8-4B10-A2E0-3F1EC0E9A33C}" type="sibTrans" cxnId="{9B87AD26-EFA5-4201-AAD4-529E010FAE6C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1C5ED6E6-D4C2-45EB-A16C-33D941EE4188}">
      <dgm:prSet phldrT="[Текст]" custT="1"/>
      <dgm:spPr>
        <a:solidFill>
          <a:srgbClr val="2B2BAB"/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   по Гарантийной программе для СМСП  (</a:t>
          </a:r>
          <a:r>
            <a:rPr lang="ru-RU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Госфонд</a:t>
          </a: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)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   </a:t>
          </a:r>
          <a:r>
            <a:rPr lang="ru-RU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гарантии по кредитам до 70% от требуемого  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   залога, но не более 25 млн. рублей</a:t>
          </a:r>
          <a:endParaRPr lang="ru-RU" sz="18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4063973E-B323-41F3-9669-7D042FD3077B}" type="parTrans" cxnId="{CEE3DF2D-C4BD-4073-9920-4761AA37FDD4}">
      <dgm:prSet custT="1"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FA79B008-249A-485D-881D-34EC453299E4}" type="sibTrans" cxnId="{CEE3DF2D-C4BD-4073-9920-4761AA37FDD4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30AD6680-E405-48C3-9AF3-2C3D5392D0B0}">
      <dgm:prSet phldrT="[Текст]" custT="1"/>
      <dgm:spPr>
        <a:solidFill>
          <a:srgbClr val="2B2BAB"/>
        </a:solidFill>
      </dgm:spPr>
      <dgm:t>
        <a:bodyPr vert="vert"/>
        <a:lstStyle/>
        <a:p>
          <a:pPr algn="ctr">
            <a:lnSpc>
              <a:spcPct val="90000"/>
            </a:lnSpc>
            <a:spcAft>
              <a:spcPct val="35000"/>
            </a:spcAft>
          </a:pP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8EF49EC5-9AF7-4DDD-BB08-43CD860B7F77}" type="sibTrans" cxnId="{557C8B43-DB77-4E8A-B7AA-F0CF858026D6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7E0A54D9-6B06-4289-8F9F-52A7DB6732E5}" type="parTrans" cxnId="{557C8B43-DB77-4E8A-B7AA-F0CF858026D6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89AC81A2-99FD-4C35-98DE-E693B302C200}" type="pres">
      <dgm:prSet presAssocID="{AA096BFF-BE71-43E3-A208-D47DD365AC7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2D6742-1E3F-4ADF-9D99-774C0CF84943}" type="pres">
      <dgm:prSet presAssocID="{30AD6680-E405-48C3-9AF3-2C3D5392D0B0}" presName="root1" presStyleCnt="0"/>
      <dgm:spPr/>
    </dgm:pt>
    <dgm:pt modelId="{46F9DF4F-BB48-474A-97DF-F873FEB91E7A}" type="pres">
      <dgm:prSet presAssocID="{30AD6680-E405-48C3-9AF3-2C3D5392D0B0}" presName="LevelOneTextNode" presStyleLbl="node0" presStyleIdx="0" presStyleCnt="1" custFlipVert="0" custScaleX="5473" custLinFactNeighborX="2573" custLinFactNeighborY="-2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5522EF-B7C6-4D98-BDD1-2BCDE03EDB0A}" type="pres">
      <dgm:prSet presAssocID="{30AD6680-E405-48C3-9AF3-2C3D5392D0B0}" presName="level2hierChild" presStyleCnt="0"/>
      <dgm:spPr/>
    </dgm:pt>
    <dgm:pt modelId="{8F72C18D-0B6B-4903-91F2-EA343B83ADB3}" type="pres">
      <dgm:prSet presAssocID="{8E398FFA-95F7-4980-A499-B2DCF750590C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6718B02E-9C8C-49AF-B96C-E396BC04C8C4}" type="pres">
      <dgm:prSet presAssocID="{8E398FFA-95F7-4980-A499-B2DCF750590C}" presName="connTx" presStyleLbl="parChTrans1D2" presStyleIdx="0" presStyleCnt="3"/>
      <dgm:spPr/>
      <dgm:t>
        <a:bodyPr/>
        <a:lstStyle/>
        <a:p>
          <a:endParaRPr lang="ru-RU"/>
        </a:p>
      </dgm:t>
    </dgm:pt>
    <dgm:pt modelId="{B4659EB1-CD3B-4AE4-A891-41E65B60F904}" type="pres">
      <dgm:prSet presAssocID="{653371B7-6F6B-4484-A10D-A30FCDD9B372}" presName="root2" presStyleCnt="0"/>
      <dgm:spPr/>
    </dgm:pt>
    <dgm:pt modelId="{3B47A556-182E-4912-8C32-95561293B416}" type="pres">
      <dgm:prSet presAssocID="{653371B7-6F6B-4484-A10D-A30FCDD9B372}" presName="LevelTwoTextNode" presStyleLbl="node2" presStyleIdx="0" presStyleCnt="3" custScaleX="273023" custScaleY="183021" custLinFactNeighborX="1052" custLinFactNeighborY="-19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8C9BE4-2CE1-44DD-BBB0-D596291A9D60}" type="pres">
      <dgm:prSet presAssocID="{653371B7-6F6B-4484-A10D-A30FCDD9B372}" presName="level3hierChild" presStyleCnt="0"/>
      <dgm:spPr/>
    </dgm:pt>
    <dgm:pt modelId="{3D62027E-A3B2-4BC9-8AC5-A184FD4E30A0}" type="pres">
      <dgm:prSet presAssocID="{4063973E-B323-41F3-9669-7D042FD3077B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BB2A6932-9721-4EF3-BC8F-0A7EB1ED8554}" type="pres">
      <dgm:prSet presAssocID="{4063973E-B323-41F3-9669-7D042FD3077B}" presName="connTx" presStyleLbl="parChTrans1D2" presStyleIdx="1" presStyleCnt="3"/>
      <dgm:spPr/>
      <dgm:t>
        <a:bodyPr/>
        <a:lstStyle/>
        <a:p>
          <a:endParaRPr lang="ru-RU"/>
        </a:p>
      </dgm:t>
    </dgm:pt>
    <dgm:pt modelId="{504209D1-9C9B-45AC-B53A-2B0CD01E59AA}" type="pres">
      <dgm:prSet presAssocID="{1C5ED6E6-D4C2-45EB-A16C-33D941EE4188}" presName="root2" presStyleCnt="0"/>
      <dgm:spPr/>
    </dgm:pt>
    <dgm:pt modelId="{86D22EF1-5383-4148-818D-12D24F08453C}" type="pres">
      <dgm:prSet presAssocID="{1C5ED6E6-D4C2-45EB-A16C-33D941EE4188}" presName="LevelTwoTextNode" presStyleLbl="node2" presStyleIdx="1" presStyleCnt="3" custScaleX="273023" custScaleY="1646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27B6B4-28AA-4046-A380-272C1020493F}" type="pres">
      <dgm:prSet presAssocID="{1C5ED6E6-D4C2-45EB-A16C-33D941EE4188}" presName="level3hierChild" presStyleCnt="0"/>
      <dgm:spPr/>
    </dgm:pt>
    <dgm:pt modelId="{C6442595-45C4-43C0-B2C8-3EECEDC11954}" type="pres">
      <dgm:prSet presAssocID="{221D04F4-C92F-42D5-AA7C-9724F8C487F2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7758F8EF-E0FA-48D4-AC20-A81E7E4C1452}" type="pres">
      <dgm:prSet presAssocID="{221D04F4-C92F-42D5-AA7C-9724F8C487F2}" presName="connTx" presStyleLbl="parChTrans1D2" presStyleIdx="2" presStyleCnt="3"/>
      <dgm:spPr/>
      <dgm:t>
        <a:bodyPr/>
        <a:lstStyle/>
        <a:p>
          <a:endParaRPr lang="ru-RU"/>
        </a:p>
      </dgm:t>
    </dgm:pt>
    <dgm:pt modelId="{E186B1B3-34E5-46BE-8DD7-DC0A8E83DA44}" type="pres">
      <dgm:prSet presAssocID="{FFDAEF1F-7BA8-4E89-96B6-0F77A5E650CC}" presName="root2" presStyleCnt="0"/>
      <dgm:spPr/>
    </dgm:pt>
    <dgm:pt modelId="{AB1DD24E-A96A-40C2-AC12-7A06C9E48A59}" type="pres">
      <dgm:prSet presAssocID="{FFDAEF1F-7BA8-4E89-96B6-0F77A5E650CC}" presName="LevelTwoTextNode" presStyleLbl="node2" presStyleIdx="2" presStyleCnt="3" custScaleX="272484" custScaleY="1478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8815C8-B97C-4ADA-B5EF-7B92310602C1}" type="pres">
      <dgm:prSet presAssocID="{FFDAEF1F-7BA8-4E89-96B6-0F77A5E650CC}" presName="level3hierChild" presStyleCnt="0"/>
      <dgm:spPr/>
    </dgm:pt>
  </dgm:ptLst>
  <dgm:cxnLst>
    <dgm:cxn modelId="{557C8B43-DB77-4E8A-B7AA-F0CF858026D6}" srcId="{AA096BFF-BE71-43E3-A208-D47DD365AC79}" destId="{30AD6680-E405-48C3-9AF3-2C3D5392D0B0}" srcOrd="0" destOrd="0" parTransId="{7E0A54D9-6B06-4289-8F9F-52A7DB6732E5}" sibTransId="{8EF49EC5-9AF7-4DDD-BB08-43CD860B7F77}"/>
    <dgm:cxn modelId="{E4F62EA8-73D4-4BD6-93A5-2396E9F3DB32}" type="presOf" srcId="{1C5ED6E6-D4C2-45EB-A16C-33D941EE4188}" destId="{86D22EF1-5383-4148-818D-12D24F08453C}" srcOrd="0" destOrd="0" presId="urn:microsoft.com/office/officeart/2008/layout/HorizontalMultiLevelHierarchy"/>
    <dgm:cxn modelId="{2620031C-4249-460A-A404-68DF814BA5D7}" type="presOf" srcId="{FFDAEF1F-7BA8-4E89-96B6-0F77A5E650CC}" destId="{AB1DD24E-A96A-40C2-AC12-7A06C9E48A59}" srcOrd="0" destOrd="0" presId="urn:microsoft.com/office/officeart/2008/layout/HorizontalMultiLevelHierarchy"/>
    <dgm:cxn modelId="{7B19FB86-E061-41B7-85FD-FFC2ADDC6AD5}" srcId="{30AD6680-E405-48C3-9AF3-2C3D5392D0B0}" destId="{653371B7-6F6B-4484-A10D-A30FCDD9B372}" srcOrd="0" destOrd="0" parTransId="{8E398FFA-95F7-4980-A499-B2DCF750590C}" sibTransId="{A298A730-E6F0-4B66-B40A-BDB3B64C52DE}"/>
    <dgm:cxn modelId="{CEE3DF2D-C4BD-4073-9920-4761AA37FDD4}" srcId="{30AD6680-E405-48C3-9AF3-2C3D5392D0B0}" destId="{1C5ED6E6-D4C2-45EB-A16C-33D941EE4188}" srcOrd="1" destOrd="0" parTransId="{4063973E-B323-41F3-9669-7D042FD3077B}" sibTransId="{FA79B008-249A-485D-881D-34EC453299E4}"/>
    <dgm:cxn modelId="{8F9039E8-8327-4750-8C92-433CD1BA2EF5}" type="presOf" srcId="{4063973E-B323-41F3-9669-7D042FD3077B}" destId="{3D62027E-A3B2-4BC9-8AC5-A184FD4E30A0}" srcOrd="0" destOrd="0" presId="urn:microsoft.com/office/officeart/2008/layout/HorizontalMultiLevelHierarchy"/>
    <dgm:cxn modelId="{1B0BB107-4218-412D-9161-D49FA2C6F65D}" type="presOf" srcId="{8E398FFA-95F7-4980-A499-B2DCF750590C}" destId="{6718B02E-9C8C-49AF-B96C-E396BC04C8C4}" srcOrd="1" destOrd="0" presId="urn:microsoft.com/office/officeart/2008/layout/HorizontalMultiLevelHierarchy"/>
    <dgm:cxn modelId="{46CA370F-093A-485B-B0EC-25C2041D81A2}" type="presOf" srcId="{221D04F4-C92F-42D5-AA7C-9724F8C487F2}" destId="{C6442595-45C4-43C0-B2C8-3EECEDC11954}" srcOrd="0" destOrd="0" presId="urn:microsoft.com/office/officeart/2008/layout/HorizontalMultiLevelHierarchy"/>
    <dgm:cxn modelId="{F7E0FB9D-0F07-4172-A8B0-5E5C03E1D286}" type="presOf" srcId="{653371B7-6F6B-4484-A10D-A30FCDD9B372}" destId="{3B47A556-182E-4912-8C32-95561293B416}" srcOrd="0" destOrd="0" presId="urn:microsoft.com/office/officeart/2008/layout/HorizontalMultiLevelHierarchy"/>
    <dgm:cxn modelId="{C506C27B-B522-4348-8A33-4C2D622D387F}" type="presOf" srcId="{221D04F4-C92F-42D5-AA7C-9724F8C487F2}" destId="{7758F8EF-E0FA-48D4-AC20-A81E7E4C1452}" srcOrd="1" destOrd="0" presId="urn:microsoft.com/office/officeart/2008/layout/HorizontalMultiLevelHierarchy"/>
    <dgm:cxn modelId="{2B43E267-0E24-4853-8701-AACE432A7521}" type="presOf" srcId="{4063973E-B323-41F3-9669-7D042FD3077B}" destId="{BB2A6932-9721-4EF3-BC8F-0A7EB1ED8554}" srcOrd="1" destOrd="0" presId="urn:microsoft.com/office/officeart/2008/layout/HorizontalMultiLevelHierarchy"/>
    <dgm:cxn modelId="{F59173B9-E12B-457F-9A39-4F3DB175A32B}" type="presOf" srcId="{30AD6680-E405-48C3-9AF3-2C3D5392D0B0}" destId="{46F9DF4F-BB48-474A-97DF-F873FEB91E7A}" srcOrd="0" destOrd="0" presId="urn:microsoft.com/office/officeart/2008/layout/HorizontalMultiLevelHierarchy"/>
    <dgm:cxn modelId="{9B87AD26-EFA5-4201-AAD4-529E010FAE6C}" srcId="{30AD6680-E405-48C3-9AF3-2C3D5392D0B0}" destId="{FFDAEF1F-7BA8-4E89-96B6-0F77A5E650CC}" srcOrd="2" destOrd="0" parTransId="{221D04F4-C92F-42D5-AA7C-9724F8C487F2}" sibTransId="{5AEAC19C-ACB8-4B10-A2E0-3F1EC0E9A33C}"/>
    <dgm:cxn modelId="{B1532374-6307-4F76-B392-F712569E301C}" type="presOf" srcId="{8E398FFA-95F7-4980-A499-B2DCF750590C}" destId="{8F72C18D-0B6B-4903-91F2-EA343B83ADB3}" srcOrd="0" destOrd="0" presId="urn:microsoft.com/office/officeart/2008/layout/HorizontalMultiLevelHierarchy"/>
    <dgm:cxn modelId="{A728DEF9-0337-407C-91E0-F1F98249A93A}" type="presOf" srcId="{AA096BFF-BE71-43E3-A208-D47DD365AC79}" destId="{89AC81A2-99FD-4C35-98DE-E693B302C200}" srcOrd="0" destOrd="0" presId="urn:microsoft.com/office/officeart/2008/layout/HorizontalMultiLevelHierarchy"/>
    <dgm:cxn modelId="{DBEBFF50-1E48-4E87-AE59-2AE396BD3741}" type="presParOf" srcId="{89AC81A2-99FD-4C35-98DE-E693B302C200}" destId="{362D6742-1E3F-4ADF-9D99-774C0CF84943}" srcOrd="0" destOrd="0" presId="urn:microsoft.com/office/officeart/2008/layout/HorizontalMultiLevelHierarchy"/>
    <dgm:cxn modelId="{2C4B0420-239F-4A14-98CC-658A131C37DD}" type="presParOf" srcId="{362D6742-1E3F-4ADF-9D99-774C0CF84943}" destId="{46F9DF4F-BB48-474A-97DF-F873FEB91E7A}" srcOrd="0" destOrd="0" presId="urn:microsoft.com/office/officeart/2008/layout/HorizontalMultiLevelHierarchy"/>
    <dgm:cxn modelId="{5A18777B-8C55-4735-A386-465BF6756814}" type="presParOf" srcId="{362D6742-1E3F-4ADF-9D99-774C0CF84943}" destId="{645522EF-B7C6-4D98-BDD1-2BCDE03EDB0A}" srcOrd="1" destOrd="0" presId="urn:microsoft.com/office/officeart/2008/layout/HorizontalMultiLevelHierarchy"/>
    <dgm:cxn modelId="{676DFBB1-EC8E-41C6-AB1A-4592A0B2EEB2}" type="presParOf" srcId="{645522EF-B7C6-4D98-BDD1-2BCDE03EDB0A}" destId="{8F72C18D-0B6B-4903-91F2-EA343B83ADB3}" srcOrd="0" destOrd="0" presId="urn:microsoft.com/office/officeart/2008/layout/HorizontalMultiLevelHierarchy"/>
    <dgm:cxn modelId="{0C914E17-723D-4560-AA2C-1C6168383055}" type="presParOf" srcId="{8F72C18D-0B6B-4903-91F2-EA343B83ADB3}" destId="{6718B02E-9C8C-49AF-B96C-E396BC04C8C4}" srcOrd="0" destOrd="0" presId="urn:microsoft.com/office/officeart/2008/layout/HorizontalMultiLevelHierarchy"/>
    <dgm:cxn modelId="{70ECF700-818A-480C-9941-F0BED9E91DAF}" type="presParOf" srcId="{645522EF-B7C6-4D98-BDD1-2BCDE03EDB0A}" destId="{B4659EB1-CD3B-4AE4-A891-41E65B60F904}" srcOrd="1" destOrd="0" presId="urn:microsoft.com/office/officeart/2008/layout/HorizontalMultiLevelHierarchy"/>
    <dgm:cxn modelId="{6AFA8D64-7C40-4803-9560-A396705BF138}" type="presParOf" srcId="{B4659EB1-CD3B-4AE4-A891-41E65B60F904}" destId="{3B47A556-182E-4912-8C32-95561293B416}" srcOrd="0" destOrd="0" presId="urn:microsoft.com/office/officeart/2008/layout/HorizontalMultiLevelHierarchy"/>
    <dgm:cxn modelId="{5EE7423E-ADAB-41B4-BA76-6A2F4C2B6F0D}" type="presParOf" srcId="{B4659EB1-CD3B-4AE4-A891-41E65B60F904}" destId="{578C9BE4-2CE1-44DD-BBB0-D596291A9D60}" srcOrd="1" destOrd="0" presId="urn:microsoft.com/office/officeart/2008/layout/HorizontalMultiLevelHierarchy"/>
    <dgm:cxn modelId="{82BA7612-BB2D-47D7-B384-515910BA6E4B}" type="presParOf" srcId="{645522EF-B7C6-4D98-BDD1-2BCDE03EDB0A}" destId="{3D62027E-A3B2-4BC9-8AC5-A184FD4E30A0}" srcOrd="2" destOrd="0" presId="urn:microsoft.com/office/officeart/2008/layout/HorizontalMultiLevelHierarchy"/>
    <dgm:cxn modelId="{598098D1-6F07-453D-BCAE-9B5B6649F445}" type="presParOf" srcId="{3D62027E-A3B2-4BC9-8AC5-A184FD4E30A0}" destId="{BB2A6932-9721-4EF3-BC8F-0A7EB1ED8554}" srcOrd="0" destOrd="0" presId="urn:microsoft.com/office/officeart/2008/layout/HorizontalMultiLevelHierarchy"/>
    <dgm:cxn modelId="{E0520B3C-C649-42BF-9D5C-CF41CF00126B}" type="presParOf" srcId="{645522EF-B7C6-4D98-BDD1-2BCDE03EDB0A}" destId="{504209D1-9C9B-45AC-B53A-2B0CD01E59AA}" srcOrd="3" destOrd="0" presId="urn:microsoft.com/office/officeart/2008/layout/HorizontalMultiLevelHierarchy"/>
    <dgm:cxn modelId="{C06D62D1-08FF-4008-96D8-1B4688829E50}" type="presParOf" srcId="{504209D1-9C9B-45AC-B53A-2B0CD01E59AA}" destId="{86D22EF1-5383-4148-818D-12D24F08453C}" srcOrd="0" destOrd="0" presId="urn:microsoft.com/office/officeart/2008/layout/HorizontalMultiLevelHierarchy"/>
    <dgm:cxn modelId="{D35DE1AB-13D7-4D70-8F04-78D3C3EFD90D}" type="presParOf" srcId="{504209D1-9C9B-45AC-B53A-2B0CD01E59AA}" destId="{1F27B6B4-28AA-4046-A380-272C1020493F}" srcOrd="1" destOrd="0" presId="urn:microsoft.com/office/officeart/2008/layout/HorizontalMultiLevelHierarchy"/>
    <dgm:cxn modelId="{66ED30D1-C306-409B-91BC-29F7E4535A1F}" type="presParOf" srcId="{645522EF-B7C6-4D98-BDD1-2BCDE03EDB0A}" destId="{C6442595-45C4-43C0-B2C8-3EECEDC11954}" srcOrd="4" destOrd="0" presId="urn:microsoft.com/office/officeart/2008/layout/HorizontalMultiLevelHierarchy"/>
    <dgm:cxn modelId="{E70D56DC-6F93-458E-A02B-54C63F649E29}" type="presParOf" srcId="{C6442595-45C4-43C0-B2C8-3EECEDC11954}" destId="{7758F8EF-E0FA-48D4-AC20-A81E7E4C1452}" srcOrd="0" destOrd="0" presId="urn:microsoft.com/office/officeart/2008/layout/HorizontalMultiLevelHierarchy"/>
    <dgm:cxn modelId="{77C2528D-163C-404F-BE5A-D9F809C4FFAC}" type="presParOf" srcId="{645522EF-B7C6-4D98-BDD1-2BCDE03EDB0A}" destId="{E186B1B3-34E5-46BE-8DD7-DC0A8E83DA44}" srcOrd="5" destOrd="0" presId="urn:microsoft.com/office/officeart/2008/layout/HorizontalMultiLevelHierarchy"/>
    <dgm:cxn modelId="{2E936628-B689-47F8-98E6-115CB8DF1451}" type="presParOf" srcId="{E186B1B3-34E5-46BE-8DD7-DC0A8E83DA44}" destId="{AB1DD24E-A96A-40C2-AC12-7A06C9E48A59}" srcOrd="0" destOrd="0" presId="urn:microsoft.com/office/officeart/2008/layout/HorizontalMultiLevelHierarchy"/>
    <dgm:cxn modelId="{06053EF5-5C98-4C4E-9034-4E75C83E9F10}" type="presParOf" srcId="{E186B1B3-34E5-46BE-8DD7-DC0A8E83DA44}" destId="{938815C8-B97C-4ADA-B5EF-7B92310602C1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  <a:ext uri="{C62137D5-CB1D-491B-B009-E17868A290BF}">
      <dgm14:recolorImg xmlns="" xmlns:dgm14="http://schemas.microsoft.com/office/drawing/2010/diagram" val="1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9691607-445A-4D0C-A2FF-B270998E5457}" type="doc">
      <dgm:prSet loTypeId="urn:microsoft.com/office/officeart/2005/8/layout/hList7#2" loCatId="process" qsTypeId="urn:microsoft.com/office/officeart/2005/8/quickstyle/3d1" qsCatId="3D" csTypeId="urn:microsoft.com/office/officeart/2005/8/colors/accent1_2" csCatId="accent1" phldr="1"/>
      <dgm:spPr/>
    </dgm:pt>
    <dgm:pt modelId="{AEE38358-BBBF-4875-8F0B-F1484EE9F067}">
      <dgm:prSet phldrT="[Текст]"/>
      <dgm:spPr/>
      <dgm:t>
        <a:bodyPr/>
        <a:lstStyle/>
        <a:p>
          <a:r>
            <a:rPr lang="ru-RU" b="1" dirty="0" smtClean="0">
              <a:latin typeface="Futura PT Medium"/>
            </a:rPr>
            <a:t>1087</a:t>
          </a:r>
        </a:p>
        <a:p>
          <a:r>
            <a:rPr lang="ru-RU" b="1" dirty="0" smtClean="0">
              <a:latin typeface="Futura PT Medium"/>
            </a:rPr>
            <a:t>млн.</a:t>
          </a:r>
          <a:endParaRPr lang="ru-RU" b="1" dirty="0">
            <a:latin typeface="Futura PT Medium"/>
          </a:endParaRPr>
        </a:p>
      </dgm:t>
    </dgm:pt>
    <dgm:pt modelId="{C3FD8DE6-FD61-42EF-8385-301113AE0B66}" type="parTrans" cxnId="{594000F3-4C7B-486B-88E0-2818CEE98C27}">
      <dgm:prSet/>
      <dgm:spPr/>
      <dgm:t>
        <a:bodyPr/>
        <a:lstStyle/>
        <a:p>
          <a:endParaRPr lang="ru-RU" b="1">
            <a:latin typeface="Futura PT Medium"/>
          </a:endParaRPr>
        </a:p>
      </dgm:t>
    </dgm:pt>
    <dgm:pt modelId="{AAC0F645-2523-472C-807F-2E6BA6156DFE}" type="sibTrans" cxnId="{594000F3-4C7B-486B-88E0-2818CEE98C27}">
      <dgm:prSet/>
      <dgm:spPr/>
      <dgm:t>
        <a:bodyPr/>
        <a:lstStyle/>
        <a:p>
          <a:endParaRPr lang="ru-RU" b="1">
            <a:latin typeface="Futura PT Medium"/>
          </a:endParaRPr>
        </a:p>
      </dgm:t>
    </dgm:pt>
    <dgm:pt modelId="{7F9337FA-7A2E-4F9F-9695-45F4FCE3D7DC}" type="pres">
      <dgm:prSet presAssocID="{99691607-445A-4D0C-A2FF-B270998E5457}" presName="Name0" presStyleCnt="0">
        <dgm:presLayoutVars>
          <dgm:dir/>
          <dgm:resizeHandles val="exact"/>
        </dgm:presLayoutVars>
      </dgm:prSet>
      <dgm:spPr/>
    </dgm:pt>
    <dgm:pt modelId="{D1408EAF-C541-4CD4-8E40-5AD742EBD065}" type="pres">
      <dgm:prSet presAssocID="{99691607-445A-4D0C-A2FF-B270998E5457}" presName="fgShape" presStyleLbl="fgShp" presStyleIdx="0" presStyleCnt="1" custFlipVert="1" custScaleY="6215"/>
      <dgm:spPr/>
    </dgm:pt>
    <dgm:pt modelId="{4F1487BB-30E0-40B3-AE92-2A76CD227B58}" type="pres">
      <dgm:prSet presAssocID="{99691607-445A-4D0C-A2FF-B270998E5457}" presName="linComp" presStyleCnt="0"/>
      <dgm:spPr/>
    </dgm:pt>
    <dgm:pt modelId="{2BA62C0B-9CFB-4278-95B3-9788033161D1}" type="pres">
      <dgm:prSet presAssocID="{AEE38358-BBBF-4875-8F0B-F1484EE9F067}" presName="compNode" presStyleCnt="0"/>
      <dgm:spPr/>
    </dgm:pt>
    <dgm:pt modelId="{C6930FB1-A050-421A-91F7-373C97531893}" type="pres">
      <dgm:prSet presAssocID="{AEE38358-BBBF-4875-8F0B-F1484EE9F067}" presName="bkgdShape" presStyleLbl="node1" presStyleIdx="0" presStyleCnt="1" custLinFactX="234429" custLinFactNeighborX="300000" custLinFactNeighborY="-7912"/>
      <dgm:spPr/>
      <dgm:t>
        <a:bodyPr/>
        <a:lstStyle/>
        <a:p>
          <a:endParaRPr lang="ru-RU"/>
        </a:p>
      </dgm:t>
    </dgm:pt>
    <dgm:pt modelId="{E9090361-CFD7-45AC-BF50-F717FED3F5F2}" type="pres">
      <dgm:prSet presAssocID="{AEE38358-BBBF-4875-8F0B-F1484EE9F067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BAD68-41CC-4C39-BAE9-789A75C2671D}" type="pres">
      <dgm:prSet presAssocID="{AEE38358-BBBF-4875-8F0B-F1484EE9F067}" presName="invisiNode" presStyleLbl="node1" presStyleIdx="0" presStyleCnt="1"/>
      <dgm:spPr/>
    </dgm:pt>
    <dgm:pt modelId="{E1C9AFF0-4CA6-4790-BC78-E3DEF829800C}" type="pres">
      <dgm:prSet presAssocID="{AEE38358-BBBF-4875-8F0B-F1484EE9F067}" presName="imagNode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594000F3-4C7B-486B-88E0-2818CEE98C27}" srcId="{99691607-445A-4D0C-A2FF-B270998E5457}" destId="{AEE38358-BBBF-4875-8F0B-F1484EE9F067}" srcOrd="0" destOrd="0" parTransId="{C3FD8DE6-FD61-42EF-8385-301113AE0B66}" sibTransId="{AAC0F645-2523-472C-807F-2E6BA6156DFE}"/>
    <dgm:cxn modelId="{62A7A341-C6DB-465E-8AB1-910438956D8C}" type="presOf" srcId="{AEE38358-BBBF-4875-8F0B-F1484EE9F067}" destId="{C6930FB1-A050-421A-91F7-373C97531893}" srcOrd="0" destOrd="0" presId="urn:microsoft.com/office/officeart/2005/8/layout/hList7#2"/>
    <dgm:cxn modelId="{59A67853-6CB5-47F2-B703-2AA7DB0D849E}" type="presOf" srcId="{99691607-445A-4D0C-A2FF-B270998E5457}" destId="{7F9337FA-7A2E-4F9F-9695-45F4FCE3D7DC}" srcOrd="0" destOrd="0" presId="urn:microsoft.com/office/officeart/2005/8/layout/hList7#2"/>
    <dgm:cxn modelId="{5938FFEC-BF25-423C-AF39-9C86B94F6464}" type="presOf" srcId="{AEE38358-BBBF-4875-8F0B-F1484EE9F067}" destId="{E9090361-CFD7-45AC-BF50-F717FED3F5F2}" srcOrd="1" destOrd="0" presId="urn:microsoft.com/office/officeart/2005/8/layout/hList7#2"/>
    <dgm:cxn modelId="{D337C9FD-CFFA-4F57-AEA2-9F26ADBE6021}" type="presParOf" srcId="{7F9337FA-7A2E-4F9F-9695-45F4FCE3D7DC}" destId="{D1408EAF-C541-4CD4-8E40-5AD742EBD065}" srcOrd="0" destOrd="0" presId="urn:microsoft.com/office/officeart/2005/8/layout/hList7#2"/>
    <dgm:cxn modelId="{D0980749-9A07-43B2-A6A7-2497326C6CF4}" type="presParOf" srcId="{7F9337FA-7A2E-4F9F-9695-45F4FCE3D7DC}" destId="{4F1487BB-30E0-40B3-AE92-2A76CD227B58}" srcOrd="1" destOrd="0" presId="urn:microsoft.com/office/officeart/2005/8/layout/hList7#2"/>
    <dgm:cxn modelId="{A8DA3D1A-C112-4F88-B867-9D5AE42E1BEC}" type="presParOf" srcId="{4F1487BB-30E0-40B3-AE92-2A76CD227B58}" destId="{2BA62C0B-9CFB-4278-95B3-9788033161D1}" srcOrd="0" destOrd="0" presId="urn:microsoft.com/office/officeart/2005/8/layout/hList7#2"/>
    <dgm:cxn modelId="{E03AAFF5-27EF-4EA6-8A01-5FC2A64E24F3}" type="presParOf" srcId="{2BA62C0B-9CFB-4278-95B3-9788033161D1}" destId="{C6930FB1-A050-421A-91F7-373C97531893}" srcOrd="0" destOrd="0" presId="urn:microsoft.com/office/officeart/2005/8/layout/hList7#2"/>
    <dgm:cxn modelId="{1FC40737-B9AB-4008-826B-8D98EA2323A9}" type="presParOf" srcId="{2BA62C0B-9CFB-4278-95B3-9788033161D1}" destId="{E9090361-CFD7-45AC-BF50-F717FED3F5F2}" srcOrd="1" destOrd="0" presId="urn:microsoft.com/office/officeart/2005/8/layout/hList7#2"/>
    <dgm:cxn modelId="{A790726F-76FD-41B6-B070-FF314C66A72F}" type="presParOf" srcId="{2BA62C0B-9CFB-4278-95B3-9788033161D1}" destId="{2A3BAD68-41CC-4C39-BAE9-789A75C2671D}" srcOrd="2" destOrd="0" presId="urn:microsoft.com/office/officeart/2005/8/layout/hList7#2"/>
    <dgm:cxn modelId="{A9A7797B-B357-4EE1-9460-028F3F8A6F48}" type="presParOf" srcId="{2BA62C0B-9CFB-4278-95B3-9788033161D1}" destId="{E1C9AFF0-4CA6-4790-BC78-E3DEF829800C}" srcOrd="3" destOrd="0" presId="urn:microsoft.com/office/officeart/2005/8/layout/hList7#2"/>
  </dgm:cxnLst>
  <dgm:bg/>
  <dgm:whole/>
  <dgm:extLst>
    <a:ext uri="http://schemas.microsoft.com/office/drawing/2008/diagram">
      <dsp:dataModelExt xmlns="" xmlns:dsp="http://schemas.microsoft.com/office/drawing/2008/diagram" relId="rId13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9AD384B-10CF-4689-BAF0-99E8ECCBC33B}" type="doc">
      <dgm:prSet loTypeId="urn:microsoft.com/office/officeart/2005/8/layout/vList3#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05E265-7D1E-423F-96AE-A28F20ED7CF0}">
      <dgm:prSet phldrT="[Текст]" custT="1"/>
      <dgm:spPr/>
      <dgm:t>
        <a:bodyPr/>
        <a:lstStyle/>
        <a:p>
          <a:pPr algn="l"/>
          <a:r>
            <a:rPr lang="ru-RU" sz="2800" b="1" dirty="0" smtClean="0">
              <a:latin typeface="Futura PT Medium"/>
            </a:rPr>
            <a:t>463 </a:t>
          </a:r>
          <a:r>
            <a:rPr lang="ru-RU" sz="2800" b="1" dirty="0" err="1" smtClean="0">
              <a:latin typeface="Futura PT Medium"/>
            </a:rPr>
            <a:t>микрозайма</a:t>
          </a:r>
          <a:endParaRPr lang="ru-RU" sz="2800" b="1" dirty="0">
            <a:latin typeface="Futura PT Medium"/>
          </a:endParaRPr>
        </a:p>
      </dgm:t>
    </dgm:pt>
    <dgm:pt modelId="{4CF37135-0E46-49DA-BDB6-E14D8AFB730A}" type="parTrans" cxnId="{FF46FF9F-3445-4CF8-B37C-9A64C26A393E}">
      <dgm:prSet/>
      <dgm:spPr/>
      <dgm:t>
        <a:bodyPr/>
        <a:lstStyle/>
        <a:p>
          <a:pPr algn="l"/>
          <a:endParaRPr lang="ru-RU" sz="2800" b="1">
            <a:latin typeface="Futura PT Medium"/>
          </a:endParaRPr>
        </a:p>
      </dgm:t>
    </dgm:pt>
    <dgm:pt modelId="{27C43A2A-DC48-406C-B3B1-BCD82B877A27}" type="sibTrans" cxnId="{FF46FF9F-3445-4CF8-B37C-9A64C26A393E}">
      <dgm:prSet/>
      <dgm:spPr/>
      <dgm:t>
        <a:bodyPr/>
        <a:lstStyle/>
        <a:p>
          <a:pPr algn="l"/>
          <a:endParaRPr lang="ru-RU" sz="2800" b="1">
            <a:latin typeface="Futura PT Medium"/>
          </a:endParaRPr>
        </a:p>
      </dgm:t>
    </dgm:pt>
    <dgm:pt modelId="{2C2AF8E0-0843-4087-859E-BB3767539696}">
      <dgm:prSet phldrT="[Текст]" custT="1"/>
      <dgm:spPr/>
      <dgm:t>
        <a:bodyPr/>
        <a:lstStyle/>
        <a:p>
          <a:pPr algn="l"/>
          <a:r>
            <a:rPr lang="ru-RU" sz="2800" b="1" dirty="0" smtClean="0">
              <a:latin typeface="Futura PT Medium"/>
            </a:rPr>
            <a:t>789 млн. руб. кредитных ресурсов</a:t>
          </a:r>
          <a:endParaRPr lang="ru-RU" sz="2800" b="1" dirty="0">
            <a:latin typeface="Futura PT Medium"/>
          </a:endParaRPr>
        </a:p>
      </dgm:t>
    </dgm:pt>
    <dgm:pt modelId="{A380662F-3CC9-45D6-A3DA-6532A9E2BCD2}" type="parTrans" cxnId="{AFC69B97-F56E-4FD4-B0E1-79D2F259AD47}">
      <dgm:prSet/>
      <dgm:spPr/>
      <dgm:t>
        <a:bodyPr/>
        <a:lstStyle/>
        <a:p>
          <a:pPr algn="l"/>
          <a:endParaRPr lang="ru-RU" sz="2800" b="1">
            <a:latin typeface="Futura PT Medium"/>
          </a:endParaRPr>
        </a:p>
      </dgm:t>
    </dgm:pt>
    <dgm:pt modelId="{6862DDD3-C469-4BEC-921B-648A4685F8DC}" type="sibTrans" cxnId="{AFC69B97-F56E-4FD4-B0E1-79D2F259AD47}">
      <dgm:prSet/>
      <dgm:spPr/>
      <dgm:t>
        <a:bodyPr/>
        <a:lstStyle/>
        <a:p>
          <a:pPr algn="l"/>
          <a:endParaRPr lang="ru-RU" sz="2800" b="1">
            <a:latin typeface="Futura PT Medium"/>
          </a:endParaRPr>
        </a:p>
      </dgm:t>
    </dgm:pt>
    <dgm:pt modelId="{F6AEC818-0522-4F98-8A78-4F10FE81FFD8}" type="pres">
      <dgm:prSet presAssocID="{D9AD384B-10CF-4689-BAF0-99E8ECCBC33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CB8211-978B-4FCD-B7B3-626577BD43D8}" type="pres">
      <dgm:prSet presAssocID="{1005E265-7D1E-423F-96AE-A28F20ED7CF0}" presName="composite" presStyleCnt="0"/>
      <dgm:spPr/>
      <dgm:t>
        <a:bodyPr/>
        <a:lstStyle/>
        <a:p>
          <a:endParaRPr lang="ru-RU"/>
        </a:p>
      </dgm:t>
    </dgm:pt>
    <dgm:pt modelId="{E7297A77-2EA7-4FC7-A61B-82ECEBCA5C54}" type="pres">
      <dgm:prSet presAssocID="{1005E265-7D1E-423F-96AE-A28F20ED7CF0}" presName="imgShp" presStyleLbl="fgImgPlace1" presStyleIdx="0" presStyleCnt="2" custLinFactNeighborX="-23095" custLinFactNeighborY="-2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ru-RU"/>
        </a:p>
      </dgm:t>
    </dgm:pt>
    <dgm:pt modelId="{37361E01-63D0-4C09-A2EA-9C903FD7C2ED}" type="pres">
      <dgm:prSet presAssocID="{1005E265-7D1E-423F-96AE-A28F20ED7CF0}" presName="txShp" presStyleLbl="node1" presStyleIdx="0" presStyleCnt="2" custScaleX="108593" custLinFactNeighborX="-207" custLinFactNeighborY="-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50C75-4C7B-430F-879B-6CA79ED4EA36}" type="pres">
      <dgm:prSet presAssocID="{27C43A2A-DC48-406C-B3B1-BCD82B877A27}" presName="spacing" presStyleCnt="0"/>
      <dgm:spPr/>
      <dgm:t>
        <a:bodyPr/>
        <a:lstStyle/>
        <a:p>
          <a:endParaRPr lang="ru-RU"/>
        </a:p>
      </dgm:t>
    </dgm:pt>
    <dgm:pt modelId="{E300C7C1-304A-420E-9920-E0F5B8D73563}" type="pres">
      <dgm:prSet presAssocID="{2C2AF8E0-0843-4087-859E-BB3767539696}" presName="composite" presStyleCnt="0"/>
      <dgm:spPr/>
      <dgm:t>
        <a:bodyPr/>
        <a:lstStyle/>
        <a:p>
          <a:endParaRPr lang="ru-RU"/>
        </a:p>
      </dgm:t>
    </dgm:pt>
    <dgm:pt modelId="{E6D88B53-B3AD-4FE7-A52E-2D9E58475E19}" type="pres">
      <dgm:prSet presAssocID="{2C2AF8E0-0843-4087-859E-BB3767539696}" presName="imgShp" presStyleLbl="fgImgPlace1" presStyleIdx="1" presStyleCnt="2" custLinFactNeighborX="-21358" custLinFactNeighborY="-222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ru-RU"/>
        </a:p>
      </dgm:t>
    </dgm:pt>
    <dgm:pt modelId="{32EF6AC1-D013-4914-A952-60D8DA72EF36}" type="pres">
      <dgm:prSet presAssocID="{2C2AF8E0-0843-4087-859E-BB3767539696}" presName="txShp" presStyleLbl="node1" presStyleIdx="1" presStyleCnt="2" custScaleX="1098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9C30B3-B059-4823-BF2B-929E4354329E}" type="presOf" srcId="{2C2AF8E0-0843-4087-859E-BB3767539696}" destId="{32EF6AC1-D013-4914-A952-60D8DA72EF36}" srcOrd="0" destOrd="0" presId="urn:microsoft.com/office/officeart/2005/8/layout/vList3#2"/>
    <dgm:cxn modelId="{AF568EE5-57CD-4146-BFA5-A593823B41E6}" type="presOf" srcId="{1005E265-7D1E-423F-96AE-A28F20ED7CF0}" destId="{37361E01-63D0-4C09-A2EA-9C903FD7C2ED}" srcOrd="0" destOrd="0" presId="urn:microsoft.com/office/officeart/2005/8/layout/vList3#2"/>
    <dgm:cxn modelId="{AFC69B97-F56E-4FD4-B0E1-79D2F259AD47}" srcId="{D9AD384B-10CF-4689-BAF0-99E8ECCBC33B}" destId="{2C2AF8E0-0843-4087-859E-BB3767539696}" srcOrd="1" destOrd="0" parTransId="{A380662F-3CC9-45D6-A3DA-6532A9E2BCD2}" sibTransId="{6862DDD3-C469-4BEC-921B-648A4685F8DC}"/>
    <dgm:cxn modelId="{8AEF96B4-970F-4F6D-B69E-D3442AAAF981}" type="presOf" srcId="{D9AD384B-10CF-4689-BAF0-99E8ECCBC33B}" destId="{F6AEC818-0522-4F98-8A78-4F10FE81FFD8}" srcOrd="0" destOrd="0" presId="urn:microsoft.com/office/officeart/2005/8/layout/vList3#2"/>
    <dgm:cxn modelId="{FF46FF9F-3445-4CF8-B37C-9A64C26A393E}" srcId="{D9AD384B-10CF-4689-BAF0-99E8ECCBC33B}" destId="{1005E265-7D1E-423F-96AE-A28F20ED7CF0}" srcOrd="0" destOrd="0" parTransId="{4CF37135-0E46-49DA-BDB6-E14D8AFB730A}" sibTransId="{27C43A2A-DC48-406C-B3B1-BCD82B877A27}"/>
    <dgm:cxn modelId="{34667BB1-B613-41A5-B045-5E91EFC566B4}" type="presParOf" srcId="{F6AEC818-0522-4F98-8A78-4F10FE81FFD8}" destId="{FCCB8211-978B-4FCD-B7B3-626577BD43D8}" srcOrd="0" destOrd="0" presId="urn:microsoft.com/office/officeart/2005/8/layout/vList3#2"/>
    <dgm:cxn modelId="{32A63FE3-6856-4D44-AF4A-FEFFBE44E114}" type="presParOf" srcId="{FCCB8211-978B-4FCD-B7B3-626577BD43D8}" destId="{E7297A77-2EA7-4FC7-A61B-82ECEBCA5C54}" srcOrd="0" destOrd="0" presId="urn:microsoft.com/office/officeart/2005/8/layout/vList3#2"/>
    <dgm:cxn modelId="{5EB76242-A4B3-4B70-A860-6C65B1F8D333}" type="presParOf" srcId="{FCCB8211-978B-4FCD-B7B3-626577BD43D8}" destId="{37361E01-63D0-4C09-A2EA-9C903FD7C2ED}" srcOrd="1" destOrd="0" presId="urn:microsoft.com/office/officeart/2005/8/layout/vList3#2"/>
    <dgm:cxn modelId="{B9A2340E-5AC7-41D2-B7BE-86DD9407EB23}" type="presParOf" srcId="{F6AEC818-0522-4F98-8A78-4F10FE81FFD8}" destId="{37150C75-4C7B-430F-879B-6CA79ED4EA36}" srcOrd="1" destOrd="0" presId="urn:microsoft.com/office/officeart/2005/8/layout/vList3#2"/>
    <dgm:cxn modelId="{03E73254-CDE3-463C-9C48-A6A59C4E1347}" type="presParOf" srcId="{F6AEC818-0522-4F98-8A78-4F10FE81FFD8}" destId="{E300C7C1-304A-420E-9920-E0F5B8D73563}" srcOrd="2" destOrd="0" presId="urn:microsoft.com/office/officeart/2005/8/layout/vList3#2"/>
    <dgm:cxn modelId="{BFC500C3-F9E9-4CA1-A8C5-9F8D768C7D57}" type="presParOf" srcId="{E300C7C1-304A-420E-9920-E0F5B8D73563}" destId="{E6D88B53-B3AD-4FE7-A52E-2D9E58475E19}" srcOrd="0" destOrd="0" presId="urn:microsoft.com/office/officeart/2005/8/layout/vList3#2"/>
    <dgm:cxn modelId="{DF159920-87AC-4909-B7B3-D8DD97FF63C8}" type="presParOf" srcId="{E300C7C1-304A-420E-9920-E0F5B8D73563}" destId="{32EF6AC1-D013-4914-A952-60D8DA72EF36}" srcOrd="1" destOrd="0" presId="urn:microsoft.com/office/officeart/2005/8/layout/vList3#2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12F5FFC-8FF3-4BB2-BE32-7A93E1AE4487}" type="doc">
      <dgm:prSet loTypeId="urn:microsoft.com/office/officeart/2005/8/layout/list1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238583A-2126-4E5D-8AB6-AC90AAA3AD38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«</a:t>
          </a:r>
          <a:r>
            <a: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Улучшение условий ведения предпринимательской деятельности»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19BF68-7B5B-4084-921E-851A67F96AF6}" type="sibTrans" cxnId="{E9A3891D-3FE2-4820-A9A1-249D997EA1E4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41DD55-DCB6-4F85-BA03-8F51AD7EB705}" type="parTrans" cxnId="{E9A3891D-3FE2-4820-A9A1-249D997EA1E4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F00339-1262-43BD-B80F-95F69E3D0EB3}" type="pres">
      <dgm:prSet presAssocID="{D12F5FFC-8FF3-4BB2-BE32-7A93E1AE448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2E714B-8A0C-480D-B77D-0601D74D1072}" type="pres">
      <dgm:prSet presAssocID="{F238583A-2126-4E5D-8AB6-AC90AAA3AD38}" presName="parentLin" presStyleCnt="0"/>
      <dgm:spPr/>
    </dgm:pt>
    <dgm:pt modelId="{1EBAD472-D4A9-4A06-9B7C-D59D9D6B00F9}" type="pres">
      <dgm:prSet presAssocID="{F238583A-2126-4E5D-8AB6-AC90AAA3AD3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9F7A1B7A-6EC2-4DC2-8747-B4532D87BB8A}" type="pres">
      <dgm:prSet presAssocID="{F238583A-2126-4E5D-8AB6-AC90AAA3AD38}" presName="parentText" presStyleLbl="node1" presStyleIdx="0" presStyleCnt="1" custScaleX="129897" custScaleY="1923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F489BB-C1A2-45C5-9549-2F104318280C}" type="pres">
      <dgm:prSet presAssocID="{F238583A-2126-4E5D-8AB6-AC90AAA3AD38}" presName="negativeSpace" presStyleCnt="0"/>
      <dgm:spPr/>
    </dgm:pt>
    <dgm:pt modelId="{57C87E80-C2B0-4105-A450-4E34EFB6957B}" type="pres">
      <dgm:prSet presAssocID="{F238583A-2126-4E5D-8AB6-AC90AAA3AD3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A7255731-ACD7-4586-B70C-DFA422CDE60A}" type="presOf" srcId="{F238583A-2126-4E5D-8AB6-AC90AAA3AD38}" destId="{9F7A1B7A-6EC2-4DC2-8747-B4532D87BB8A}" srcOrd="1" destOrd="0" presId="urn:microsoft.com/office/officeart/2005/8/layout/list1"/>
    <dgm:cxn modelId="{E9A3891D-3FE2-4820-A9A1-249D997EA1E4}" srcId="{D12F5FFC-8FF3-4BB2-BE32-7A93E1AE4487}" destId="{F238583A-2126-4E5D-8AB6-AC90AAA3AD38}" srcOrd="0" destOrd="0" parTransId="{9241DD55-DCB6-4F85-BA03-8F51AD7EB705}" sibTransId="{2019BF68-7B5B-4084-921E-851A67F96AF6}"/>
    <dgm:cxn modelId="{5B3A4532-4611-42FC-BCAE-B8930A3DD465}" type="presOf" srcId="{F238583A-2126-4E5D-8AB6-AC90AAA3AD38}" destId="{1EBAD472-D4A9-4A06-9B7C-D59D9D6B00F9}" srcOrd="0" destOrd="0" presId="urn:microsoft.com/office/officeart/2005/8/layout/list1"/>
    <dgm:cxn modelId="{096AFCA0-4EA0-41B3-809E-2FF3917DA8E8}" type="presOf" srcId="{D12F5FFC-8FF3-4BB2-BE32-7A93E1AE4487}" destId="{38F00339-1262-43BD-B80F-95F69E3D0EB3}" srcOrd="0" destOrd="0" presId="urn:microsoft.com/office/officeart/2005/8/layout/list1"/>
    <dgm:cxn modelId="{25A4F31C-1A7A-4F4D-919E-13D8892AEC45}" type="presParOf" srcId="{38F00339-1262-43BD-B80F-95F69E3D0EB3}" destId="{822E714B-8A0C-480D-B77D-0601D74D1072}" srcOrd="0" destOrd="0" presId="urn:microsoft.com/office/officeart/2005/8/layout/list1"/>
    <dgm:cxn modelId="{BDC7CBF7-AF47-4158-A34C-F611A87AC2EB}" type="presParOf" srcId="{822E714B-8A0C-480D-B77D-0601D74D1072}" destId="{1EBAD472-D4A9-4A06-9B7C-D59D9D6B00F9}" srcOrd="0" destOrd="0" presId="urn:microsoft.com/office/officeart/2005/8/layout/list1"/>
    <dgm:cxn modelId="{279D0F53-FCCA-44B3-AFAC-11D571C78766}" type="presParOf" srcId="{822E714B-8A0C-480D-B77D-0601D74D1072}" destId="{9F7A1B7A-6EC2-4DC2-8747-B4532D87BB8A}" srcOrd="1" destOrd="0" presId="urn:microsoft.com/office/officeart/2005/8/layout/list1"/>
    <dgm:cxn modelId="{0882166B-D579-4776-837E-8138253B4941}" type="presParOf" srcId="{38F00339-1262-43BD-B80F-95F69E3D0EB3}" destId="{00F489BB-C1A2-45C5-9549-2F104318280C}" srcOrd="1" destOrd="0" presId="urn:microsoft.com/office/officeart/2005/8/layout/list1"/>
    <dgm:cxn modelId="{6C8F5A18-1C35-42C8-8B56-34888A77F99F}" type="presParOf" srcId="{38F00339-1262-43BD-B80F-95F69E3D0EB3}" destId="{57C87E80-C2B0-4105-A450-4E34EFB6957B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4E2B425-C72F-4221-95C7-2EDC2125201A}" type="doc">
      <dgm:prSet loTypeId="urn:microsoft.com/office/officeart/2008/layout/VerticalCurvedList" loCatId="list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90228386-6571-4F86-90FB-F8D1DB7D6E94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dirty="0" smtClean="0">
              <a:latin typeface="Futura PT Medium"/>
            </a:rPr>
            <a:t>расширение перечней областного и муниципального имущества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dirty="0" smtClean="0">
              <a:latin typeface="Futura PT Medium"/>
            </a:rPr>
            <a:t>(ежегодно +10%)</a:t>
          </a:r>
        </a:p>
      </dgm:t>
    </dgm:pt>
    <dgm:pt modelId="{E9E7C774-0532-45A1-8F8B-6EDF0C37C493}" type="parTrans" cxnId="{24C994C0-029A-4167-879F-333BF0D700B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3D6020F1-A032-42BE-8D2B-56FCB6B3886D}" type="sibTrans" cxnId="{24C994C0-029A-4167-879F-333BF0D700B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6CC45CD3-F4D3-40B7-B868-67DBEC89C2C8}">
      <dgm:prSet phldrT="[Текст]" custT="1"/>
      <dgm:spPr/>
      <dgm:t>
        <a:bodyPr/>
        <a:lstStyle/>
        <a:p>
          <a:r>
            <a:rPr lang="ru-RU" sz="1600" b="1" dirty="0" smtClean="0">
              <a:latin typeface="Futura PT Medium"/>
            </a:rPr>
            <a:t>упрощение условий ведения бизнеса и сокращению сроков прохождения процедур в строительстве, при подключении к электрическим сетям, при оформлении земельных участков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4600C3BE-5C4D-4967-89CD-CB14EF537032}" type="parTrans" cxnId="{686A0760-077B-40E3-84A0-9EA01D59BF5C}">
      <dgm:prSet/>
      <dgm:spPr/>
      <dgm:t>
        <a:bodyPr/>
        <a:lstStyle/>
        <a:p>
          <a:endParaRPr lang="ru-RU" sz="1600"/>
        </a:p>
      </dgm:t>
    </dgm:pt>
    <dgm:pt modelId="{8B3AD57F-587E-4960-8039-83D9377873FF}" type="sibTrans" cxnId="{686A0760-077B-40E3-84A0-9EA01D59BF5C}">
      <dgm:prSet/>
      <dgm:spPr/>
      <dgm:t>
        <a:bodyPr/>
        <a:lstStyle/>
        <a:p>
          <a:endParaRPr lang="ru-RU" sz="1600"/>
        </a:p>
      </dgm:t>
    </dgm:pt>
    <dgm:pt modelId="{6B45FDED-D335-44C4-BA0E-49D3B2888934}">
      <dgm:prSet custT="1"/>
      <dgm:spPr/>
      <dgm:t>
        <a:bodyPr/>
        <a:lstStyle/>
        <a:p>
          <a:r>
            <a:rPr lang="ru-RU" sz="1600" b="1" dirty="0" smtClean="0">
              <a:latin typeface="Futura PT Medium"/>
            </a:rPr>
            <a:t>формирование перечней имущества городских и сельских поселений для обеспечения доступа субъектов МСП к льготной аренде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05B603AC-EFF1-439B-A55C-9BD81014DD89}" type="parTrans" cxnId="{476CCAEA-AA5E-498E-A29D-97EFFC631B57}">
      <dgm:prSet/>
      <dgm:spPr/>
      <dgm:t>
        <a:bodyPr/>
        <a:lstStyle/>
        <a:p>
          <a:endParaRPr lang="ru-RU" sz="1600"/>
        </a:p>
      </dgm:t>
    </dgm:pt>
    <dgm:pt modelId="{40A1C927-8BCB-4FBD-A6A3-ACB1A7807E43}" type="sibTrans" cxnId="{476CCAEA-AA5E-498E-A29D-97EFFC631B57}">
      <dgm:prSet/>
      <dgm:spPr/>
      <dgm:t>
        <a:bodyPr/>
        <a:lstStyle/>
        <a:p>
          <a:endParaRPr lang="ru-RU" sz="1600"/>
        </a:p>
      </dgm:t>
    </dgm:pt>
    <dgm:pt modelId="{7E148C93-8F8C-44C3-B0E4-8D77086F9A47}" type="pres">
      <dgm:prSet presAssocID="{A4E2B425-C72F-4221-95C7-2EDC2125201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0BBFEE5-DCD0-4276-8DF5-8FC22C5A0FF9}" type="pres">
      <dgm:prSet presAssocID="{A4E2B425-C72F-4221-95C7-2EDC2125201A}" presName="Name1" presStyleCnt="0"/>
      <dgm:spPr/>
    </dgm:pt>
    <dgm:pt modelId="{A7C7CF47-C9BB-4121-AE20-0A67A05888C3}" type="pres">
      <dgm:prSet presAssocID="{A4E2B425-C72F-4221-95C7-2EDC2125201A}" presName="cycle" presStyleCnt="0"/>
      <dgm:spPr/>
    </dgm:pt>
    <dgm:pt modelId="{0D8705DC-84E8-4472-9F18-6FD30B002E84}" type="pres">
      <dgm:prSet presAssocID="{A4E2B425-C72F-4221-95C7-2EDC2125201A}" presName="srcNode" presStyleLbl="node1" presStyleIdx="0" presStyleCnt="3"/>
      <dgm:spPr/>
    </dgm:pt>
    <dgm:pt modelId="{4E9564C1-4DEC-4D05-934E-834A1CBADD2C}" type="pres">
      <dgm:prSet presAssocID="{A4E2B425-C72F-4221-95C7-2EDC2125201A}" presName="conn" presStyleLbl="parChTrans1D2" presStyleIdx="0" presStyleCnt="1"/>
      <dgm:spPr/>
      <dgm:t>
        <a:bodyPr/>
        <a:lstStyle/>
        <a:p>
          <a:endParaRPr lang="ru-RU"/>
        </a:p>
      </dgm:t>
    </dgm:pt>
    <dgm:pt modelId="{E4077B73-E51A-4D70-A502-D3B1E6306602}" type="pres">
      <dgm:prSet presAssocID="{A4E2B425-C72F-4221-95C7-2EDC2125201A}" presName="extraNode" presStyleLbl="node1" presStyleIdx="0" presStyleCnt="3"/>
      <dgm:spPr/>
    </dgm:pt>
    <dgm:pt modelId="{0B3298A4-7B3A-4397-A2A3-1DD69E575D0C}" type="pres">
      <dgm:prSet presAssocID="{A4E2B425-C72F-4221-95C7-2EDC2125201A}" presName="dstNode" presStyleLbl="node1" presStyleIdx="0" presStyleCnt="3"/>
      <dgm:spPr/>
    </dgm:pt>
    <dgm:pt modelId="{2FC46ACF-FF48-4450-AF26-BE70C6990B86}" type="pres">
      <dgm:prSet presAssocID="{90228386-6571-4F86-90FB-F8D1DB7D6E94}" presName="text_1" presStyleLbl="node1" presStyleIdx="0" presStyleCnt="3" custScaleY="105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30125B-683C-4828-8B83-ED8427A3F65A}" type="pres">
      <dgm:prSet presAssocID="{90228386-6571-4F86-90FB-F8D1DB7D6E94}" presName="accent_1" presStyleCnt="0"/>
      <dgm:spPr/>
    </dgm:pt>
    <dgm:pt modelId="{4CE1CA86-18CB-4A97-BB4C-D376C5C0658E}" type="pres">
      <dgm:prSet presAssocID="{90228386-6571-4F86-90FB-F8D1DB7D6E94}" presName="accentRepeatNode" presStyleLbl="solidFgAcc1" presStyleIdx="0" presStyleCnt="3"/>
      <dgm:spPr/>
    </dgm:pt>
    <dgm:pt modelId="{A25F3AC2-9B8D-4BBC-BA7F-B86714EE222F}" type="pres">
      <dgm:prSet presAssocID="{6B45FDED-D335-44C4-BA0E-49D3B2888934}" presName="text_2" presStyleLbl="node1" presStyleIdx="1" presStyleCnt="3" custScaleY="140491" custLinFactNeighborX="-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BB7ED-C920-4F3A-9634-9A896BAB32CA}" type="pres">
      <dgm:prSet presAssocID="{6B45FDED-D335-44C4-BA0E-49D3B2888934}" presName="accent_2" presStyleCnt="0"/>
      <dgm:spPr/>
    </dgm:pt>
    <dgm:pt modelId="{264555EE-9B8B-413E-89E8-EFDF5D353D36}" type="pres">
      <dgm:prSet presAssocID="{6B45FDED-D335-44C4-BA0E-49D3B2888934}" presName="accentRepeatNode" presStyleLbl="solidFgAcc1" presStyleIdx="1" presStyleCnt="3"/>
      <dgm:spPr/>
    </dgm:pt>
    <dgm:pt modelId="{2393B67E-2044-4CA5-863D-92C1F0EFD901}" type="pres">
      <dgm:prSet presAssocID="{6CC45CD3-F4D3-40B7-B868-67DBEC89C2C8}" presName="text_3" presStyleLbl="node1" presStyleIdx="2" presStyleCnt="3" custScaleY="135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E48346-4EF4-45D4-81CA-B826CBAA08D5}" type="pres">
      <dgm:prSet presAssocID="{6CC45CD3-F4D3-40B7-B868-67DBEC89C2C8}" presName="accent_3" presStyleCnt="0"/>
      <dgm:spPr/>
    </dgm:pt>
    <dgm:pt modelId="{7662310B-63ED-4123-9C0A-7430A62826E5}" type="pres">
      <dgm:prSet presAssocID="{6CC45CD3-F4D3-40B7-B868-67DBEC89C2C8}" presName="accentRepeatNode" presStyleLbl="solidFgAcc1" presStyleIdx="2" presStyleCnt="3"/>
      <dgm:spPr/>
    </dgm:pt>
  </dgm:ptLst>
  <dgm:cxnLst>
    <dgm:cxn modelId="{476CCAEA-AA5E-498E-A29D-97EFFC631B57}" srcId="{A4E2B425-C72F-4221-95C7-2EDC2125201A}" destId="{6B45FDED-D335-44C4-BA0E-49D3B2888934}" srcOrd="1" destOrd="0" parTransId="{05B603AC-EFF1-439B-A55C-9BD81014DD89}" sibTransId="{40A1C927-8BCB-4FBD-A6A3-ACB1A7807E43}"/>
    <dgm:cxn modelId="{4FAA2A39-0CDD-4455-8B8B-761FDA5B6BBB}" type="presOf" srcId="{90228386-6571-4F86-90FB-F8D1DB7D6E94}" destId="{2FC46ACF-FF48-4450-AF26-BE70C6990B86}" srcOrd="0" destOrd="0" presId="urn:microsoft.com/office/officeart/2008/layout/VerticalCurvedList"/>
    <dgm:cxn modelId="{A5294454-14BE-4262-975E-4DC69E9FDD4D}" type="presOf" srcId="{3D6020F1-A032-42BE-8D2B-56FCB6B3886D}" destId="{4E9564C1-4DEC-4D05-934E-834A1CBADD2C}" srcOrd="0" destOrd="0" presId="urn:microsoft.com/office/officeart/2008/layout/VerticalCurvedList"/>
    <dgm:cxn modelId="{A3533F92-40FF-4DBA-8B2F-E0A0D1FDEE31}" type="presOf" srcId="{A4E2B425-C72F-4221-95C7-2EDC2125201A}" destId="{7E148C93-8F8C-44C3-B0E4-8D77086F9A47}" srcOrd="0" destOrd="0" presId="urn:microsoft.com/office/officeart/2008/layout/VerticalCurvedList"/>
    <dgm:cxn modelId="{24C994C0-029A-4167-879F-333BF0D700B7}" srcId="{A4E2B425-C72F-4221-95C7-2EDC2125201A}" destId="{90228386-6571-4F86-90FB-F8D1DB7D6E94}" srcOrd="0" destOrd="0" parTransId="{E9E7C774-0532-45A1-8F8B-6EDF0C37C493}" sibTransId="{3D6020F1-A032-42BE-8D2B-56FCB6B3886D}"/>
    <dgm:cxn modelId="{686A0760-077B-40E3-84A0-9EA01D59BF5C}" srcId="{A4E2B425-C72F-4221-95C7-2EDC2125201A}" destId="{6CC45CD3-F4D3-40B7-B868-67DBEC89C2C8}" srcOrd="2" destOrd="0" parTransId="{4600C3BE-5C4D-4967-89CD-CB14EF537032}" sibTransId="{8B3AD57F-587E-4960-8039-83D9377873FF}"/>
    <dgm:cxn modelId="{7A815909-DA08-4BD6-9DB5-F280D0F64F0F}" type="presOf" srcId="{6B45FDED-D335-44C4-BA0E-49D3B2888934}" destId="{A25F3AC2-9B8D-4BBC-BA7F-B86714EE222F}" srcOrd="0" destOrd="0" presId="urn:microsoft.com/office/officeart/2008/layout/VerticalCurvedList"/>
    <dgm:cxn modelId="{78C40FD8-0C42-46C1-A49C-5585CD6435DC}" type="presOf" srcId="{6CC45CD3-F4D3-40B7-B868-67DBEC89C2C8}" destId="{2393B67E-2044-4CA5-863D-92C1F0EFD901}" srcOrd="0" destOrd="0" presId="urn:microsoft.com/office/officeart/2008/layout/VerticalCurvedList"/>
    <dgm:cxn modelId="{CBFE8CCB-9B7A-4FD2-B0BE-32C7FD42EFE6}" type="presParOf" srcId="{7E148C93-8F8C-44C3-B0E4-8D77086F9A47}" destId="{40BBFEE5-DCD0-4276-8DF5-8FC22C5A0FF9}" srcOrd="0" destOrd="0" presId="urn:microsoft.com/office/officeart/2008/layout/VerticalCurvedList"/>
    <dgm:cxn modelId="{AFA9BCE1-DB3E-44DF-BB12-8A8A727602D3}" type="presParOf" srcId="{40BBFEE5-DCD0-4276-8DF5-8FC22C5A0FF9}" destId="{A7C7CF47-C9BB-4121-AE20-0A67A05888C3}" srcOrd="0" destOrd="0" presId="urn:microsoft.com/office/officeart/2008/layout/VerticalCurvedList"/>
    <dgm:cxn modelId="{521D80E2-F37E-44B4-9250-4A417BFE7B93}" type="presParOf" srcId="{A7C7CF47-C9BB-4121-AE20-0A67A05888C3}" destId="{0D8705DC-84E8-4472-9F18-6FD30B002E84}" srcOrd="0" destOrd="0" presId="urn:microsoft.com/office/officeart/2008/layout/VerticalCurvedList"/>
    <dgm:cxn modelId="{94962E0E-9911-490C-AC26-745F99923FBB}" type="presParOf" srcId="{A7C7CF47-C9BB-4121-AE20-0A67A05888C3}" destId="{4E9564C1-4DEC-4D05-934E-834A1CBADD2C}" srcOrd="1" destOrd="0" presId="urn:microsoft.com/office/officeart/2008/layout/VerticalCurvedList"/>
    <dgm:cxn modelId="{845CB46A-718F-4F30-9F81-602A2E158194}" type="presParOf" srcId="{A7C7CF47-C9BB-4121-AE20-0A67A05888C3}" destId="{E4077B73-E51A-4D70-A502-D3B1E6306602}" srcOrd="2" destOrd="0" presId="urn:microsoft.com/office/officeart/2008/layout/VerticalCurvedList"/>
    <dgm:cxn modelId="{42C5CF54-C5CD-4222-A418-ED398F894963}" type="presParOf" srcId="{A7C7CF47-C9BB-4121-AE20-0A67A05888C3}" destId="{0B3298A4-7B3A-4397-A2A3-1DD69E575D0C}" srcOrd="3" destOrd="0" presId="urn:microsoft.com/office/officeart/2008/layout/VerticalCurvedList"/>
    <dgm:cxn modelId="{4143AB29-5D8F-4C36-9EE7-FA75C19E23D6}" type="presParOf" srcId="{40BBFEE5-DCD0-4276-8DF5-8FC22C5A0FF9}" destId="{2FC46ACF-FF48-4450-AF26-BE70C6990B86}" srcOrd="1" destOrd="0" presId="urn:microsoft.com/office/officeart/2008/layout/VerticalCurvedList"/>
    <dgm:cxn modelId="{4DEFBE06-9F22-4688-928C-7D6705AB53E8}" type="presParOf" srcId="{40BBFEE5-DCD0-4276-8DF5-8FC22C5A0FF9}" destId="{4830125B-683C-4828-8B83-ED8427A3F65A}" srcOrd="2" destOrd="0" presId="urn:microsoft.com/office/officeart/2008/layout/VerticalCurvedList"/>
    <dgm:cxn modelId="{62725D76-9942-43CA-8C3B-23827860624C}" type="presParOf" srcId="{4830125B-683C-4828-8B83-ED8427A3F65A}" destId="{4CE1CA86-18CB-4A97-BB4C-D376C5C0658E}" srcOrd="0" destOrd="0" presId="urn:microsoft.com/office/officeart/2008/layout/VerticalCurvedList"/>
    <dgm:cxn modelId="{5ACA1F7A-F52C-43FE-8CFD-2AD500D8A0E9}" type="presParOf" srcId="{40BBFEE5-DCD0-4276-8DF5-8FC22C5A0FF9}" destId="{A25F3AC2-9B8D-4BBC-BA7F-B86714EE222F}" srcOrd="3" destOrd="0" presId="urn:microsoft.com/office/officeart/2008/layout/VerticalCurvedList"/>
    <dgm:cxn modelId="{02CE34D6-099A-4A20-B22E-7E7127D76884}" type="presParOf" srcId="{40BBFEE5-DCD0-4276-8DF5-8FC22C5A0FF9}" destId="{0B8BB7ED-C920-4F3A-9634-9A896BAB32CA}" srcOrd="4" destOrd="0" presId="urn:microsoft.com/office/officeart/2008/layout/VerticalCurvedList"/>
    <dgm:cxn modelId="{E8846408-4F32-4221-A7C3-26F49BBC3C78}" type="presParOf" srcId="{0B8BB7ED-C920-4F3A-9634-9A896BAB32CA}" destId="{264555EE-9B8B-413E-89E8-EFDF5D353D36}" srcOrd="0" destOrd="0" presId="urn:microsoft.com/office/officeart/2008/layout/VerticalCurvedList"/>
    <dgm:cxn modelId="{8AC00AAE-D9D1-4F83-B9E2-567EB2DE520A}" type="presParOf" srcId="{40BBFEE5-DCD0-4276-8DF5-8FC22C5A0FF9}" destId="{2393B67E-2044-4CA5-863D-92C1F0EFD901}" srcOrd="5" destOrd="0" presId="urn:microsoft.com/office/officeart/2008/layout/VerticalCurvedList"/>
    <dgm:cxn modelId="{E7E9DA8A-A836-4EB7-BD6F-0B5FC3A28A57}" type="presParOf" srcId="{40BBFEE5-DCD0-4276-8DF5-8FC22C5A0FF9}" destId="{BCE48346-4EF4-45D4-81CA-B826CBAA08D5}" srcOrd="6" destOrd="0" presId="urn:microsoft.com/office/officeart/2008/layout/VerticalCurvedList"/>
    <dgm:cxn modelId="{3665A6AA-1BF0-4B8A-9A96-10957B40D825}" type="presParOf" srcId="{BCE48346-4EF4-45D4-81CA-B826CBAA08D5}" destId="{7662310B-63ED-4123-9C0A-7430A62826E5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9AD384B-10CF-4689-BAF0-99E8ECCBC33B}" type="doc">
      <dgm:prSet loTypeId="urn:microsoft.com/office/officeart/2005/8/layout/vList3#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2AF8E0-0843-4087-859E-BB3767539696}">
      <dgm:prSet phldrT="[Текст]" custT="1"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dirty="0" smtClean="0">
              <a:latin typeface="Futura PT Medium"/>
            </a:rPr>
            <a:t>580</a:t>
          </a:r>
          <a:r>
            <a:rPr lang="ru-RU" sz="1400" b="1" dirty="0" smtClean="0">
              <a:latin typeface="Futura PT Medium"/>
            </a:rPr>
            <a:t> объектов  государственного и муниципального имущества     </a:t>
          </a:r>
        </a:p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400" b="1" dirty="0" smtClean="0">
              <a:latin typeface="Futura PT Medium"/>
            </a:rPr>
            <a:t>         передано в льготную аренду малым предприятиям региона</a:t>
          </a:r>
          <a:endParaRPr lang="ru-RU" sz="1400" b="1" dirty="0">
            <a:latin typeface="Futura PT Medium"/>
          </a:endParaRPr>
        </a:p>
      </dgm:t>
    </dgm:pt>
    <dgm:pt modelId="{A380662F-3CC9-45D6-A3DA-6532A9E2BCD2}" type="parTrans" cxnId="{AFC69B97-F56E-4FD4-B0E1-79D2F259AD47}">
      <dgm:prSet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400" b="1">
            <a:latin typeface="Futura PT Medium"/>
          </a:endParaRPr>
        </a:p>
      </dgm:t>
    </dgm:pt>
    <dgm:pt modelId="{6862DDD3-C469-4BEC-921B-648A4685F8DC}" type="sibTrans" cxnId="{AFC69B97-F56E-4FD4-B0E1-79D2F259AD47}">
      <dgm:prSet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400" b="1">
            <a:latin typeface="Futura PT Medium"/>
          </a:endParaRPr>
        </a:p>
      </dgm:t>
    </dgm:pt>
    <dgm:pt modelId="{75BC093B-D60B-4936-B33B-1448D2478816}">
      <dgm:prSet phldrT="[Текст]" custT="1"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dirty="0" smtClean="0">
              <a:latin typeface="Futura PT Medium"/>
            </a:rPr>
            <a:t>31 тыс</a:t>
          </a:r>
          <a:r>
            <a:rPr lang="ru-RU" sz="1400" b="1" dirty="0" smtClean="0">
              <a:latin typeface="Futura PT Medium"/>
            </a:rPr>
            <a:t>. самозанятых граждан (к 2024 г.), зафиксировавших свой статус, 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400" b="1" dirty="0" smtClean="0">
              <a:latin typeface="Futura PT Medium"/>
            </a:rPr>
            <a:t>с учетом введения налогового  режима для самозанятых</a:t>
          </a:r>
          <a:endParaRPr lang="ru-RU" sz="1400" b="1" dirty="0">
            <a:latin typeface="Futura PT Medium"/>
          </a:endParaRPr>
        </a:p>
      </dgm:t>
    </dgm:pt>
    <dgm:pt modelId="{2B7F8D35-C7F3-4467-B6E9-31171EC68A01}" type="parTrans" cxnId="{D50CB3F5-1188-4E05-9EB3-6EAF98B1AB9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400">
            <a:latin typeface="Futura PT Medium"/>
          </a:endParaRPr>
        </a:p>
      </dgm:t>
    </dgm:pt>
    <dgm:pt modelId="{10E5BBDA-04C8-400B-B857-62FBADEC27A0}" type="sibTrans" cxnId="{D50CB3F5-1188-4E05-9EB3-6EAF98B1AB9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400">
            <a:latin typeface="Futura PT Medium"/>
          </a:endParaRPr>
        </a:p>
      </dgm:t>
    </dgm:pt>
    <dgm:pt modelId="{F6AEC818-0522-4F98-8A78-4F10FE81FFD8}" type="pres">
      <dgm:prSet presAssocID="{D9AD384B-10CF-4689-BAF0-99E8ECCBC33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00C7C1-304A-420E-9920-E0F5B8D73563}" type="pres">
      <dgm:prSet presAssocID="{2C2AF8E0-0843-4087-859E-BB3767539696}" presName="composite" presStyleCnt="0"/>
      <dgm:spPr/>
      <dgm:t>
        <a:bodyPr/>
        <a:lstStyle/>
        <a:p>
          <a:endParaRPr lang="ru-RU"/>
        </a:p>
      </dgm:t>
    </dgm:pt>
    <dgm:pt modelId="{E6D88B53-B3AD-4FE7-A52E-2D9E58475E19}" type="pres">
      <dgm:prSet presAssocID="{2C2AF8E0-0843-4087-859E-BB3767539696}" presName="imgShp" presStyleLbl="fgImgPlace1" presStyleIdx="0" presStyleCnt="2" custLinFactNeighborX="-28486" custLinFactNeighborY="-2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ru-RU"/>
        </a:p>
      </dgm:t>
    </dgm:pt>
    <dgm:pt modelId="{32EF6AC1-D013-4914-A952-60D8DA72EF36}" type="pres">
      <dgm:prSet presAssocID="{2C2AF8E0-0843-4087-859E-BB3767539696}" presName="txShp" presStyleLbl="node1" presStyleIdx="0" presStyleCnt="2" custScaleX="102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83B8B-E614-4542-9787-D97FBD47C1D8}" type="pres">
      <dgm:prSet presAssocID="{6862DDD3-C469-4BEC-921B-648A4685F8DC}" presName="spacing" presStyleCnt="0"/>
      <dgm:spPr/>
    </dgm:pt>
    <dgm:pt modelId="{36E051A4-8FC7-4F81-8D72-FBF6D09F1EFD}" type="pres">
      <dgm:prSet presAssocID="{75BC093B-D60B-4936-B33B-1448D2478816}" presName="composite" presStyleCnt="0"/>
      <dgm:spPr/>
    </dgm:pt>
    <dgm:pt modelId="{7B58A24A-2920-4763-A679-75E6B12399A8}" type="pres">
      <dgm:prSet presAssocID="{75BC093B-D60B-4936-B33B-1448D2478816}" presName="imgShp" presStyleLbl="fgImgPlace1" presStyleIdx="1" presStyleCnt="2" custLinFactNeighborX="-32183" custLinFactNeighborY="-716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ru-RU"/>
        </a:p>
      </dgm:t>
    </dgm:pt>
    <dgm:pt modelId="{BEE19AE1-98A5-4DD4-80F0-1F09A21F22AE}" type="pres">
      <dgm:prSet presAssocID="{75BC093B-D60B-4936-B33B-1448D2478816}" presName="txShp" presStyleLbl="node1" presStyleIdx="1" presStyleCnt="2" custScaleX="102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8A7376-AD00-4015-8180-89DD51BBCD80}" type="presOf" srcId="{75BC093B-D60B-4936-B33B-1448D2478816}" destId="{BEE19AE1-98A5-4DD4-80F0-1F09A21F22AE}" srcOrd="0" destOrd="0" presId="urn:microsoft.com/office/officeart/2005/8/layout/vList3#3"/>
    <dgm:cxn modelId="{AFC69B97-F56E-4FD4-B0E1-79D2F259AD47}" srcId="{D9AD384B-10CF-4689-BAF0-99E8ECCBC33B}" destId="{2C2AF8E0-0843-4087-859E-BB3767539696}" srcOrd="0" destOrd="0" parTransId="{A380662F-3CC9-45D6-A3DA-6532A9E2BCD2}" sibTransId="{6862DDD3-C469-4BEC-921B-648A4685F8DC}"/>
    <dgm:cxn modelId="{D50CB3F5-1188-4E05-9EB3-6EAF98B1AB9A}" srcId="{D9AD384B-10CF-4689-BAF0-99E8ECCBC33B}" destId="{75BC093B-D60B-4936-B33B-1448D2478816}" srcOrd="1" destOrd="0" parTransId="{2B7F8D35-C7F3-4467-B6E9-31171EC68A01}" sibTransId="{10E5BBDA-04C8-400B-B857-62FBADEC27A0}"/>
    <dgm:cxn modelId="{5D58C5C4-E6D5-40D2-8A7A-19166962CB79}" type="presOf" srcId="{D9AD384B-10CF-4689-BAF0-99E8ECCBC33B}" destId="{F6AEC818-0522-4F98-8A78-4F10FE81FFD8}" srcOrd="0" destOrd="0" presId="urn:microsoft.com/office/officeart/2005/8/layout/vList3#3"/>
    <dgm:cxn modelId="{C0134998-9BA6-4F6C-B0B3-607AA8D858B2}" type="presOf" srcId="{2C2AF8E0-0843-4087-859E-BB3767539696}" destId="{32EF6AC1-D013-4914-A952-60D8DA72EF36}" srcOrd="0" destOrd="0" presId="urn:microsoft.com/office/officeart/2005/8/layout/vList3#3"/>
    <dgm:cxn modelId="{B298C1E9-020B-4B95-BD2B-D6212A79447D}" type="presParOf" srcId="{F6AEC818-0522-4F98-8A78-4F10FE81FFD8}" destId="{E300C7C1-304A-420E-9920-E0F5B8D73563}" srcOrd="0" destOrd="0" presId="urn:microsoft.com/office/officeart/2005/8/layout/vList3#3"/>
    <dgm:cxn modelId="{963511F8-B667-4322-911F-99DCFA954B86}" type="presParOf" srcId="{E300C7C1-304A-420E-9920-E0F5B8D73563}" destId="{E6D88B53-B3AD-4FE7-A52E-2D9E58475E19}" srcOrd="0" destOrd="0" presId="urn:microsoft.com/office/officeart/2005/8/layout/vList3#3"/>
    <dgm:cxn modelId="{24041703-65F4-43C4-AE05-B00E81B46B0F}" type="presParOf" srcId="{E300C7C1-304A-420E-9920-E0F5B8D73563}" destId="{32EF6AC1-D013-4914-A952-60D8DA72EF36}" srcOrd="1" destOrd="0" presId="urn:microsoft.com/office/officeart/2005/8/layout/vList3#3"/>
    <dgm:cxn modelId="{84852F8A-6DAF-4829-B75C-90015D299017}" type="presParOf" srcId="{F6AEC818-0522-4F98-8A78-4F10FE81FFD8}" destId="{90383B8B-E614-4542-9787-D97FBD47C1D8}" srcOrd="1" destOrd="0" presId="urn:microsoft.com/office/officeart/2005/8/layout/vList3#3"/>
    <dgm:cxn modelId="{3D40759C-DC4C-49D0-B7FF-3FBE41CF0A9E}" type="presParOf" srcId="{F6AEC818-0522-4F98-8A78-4F10FE81FFD8}" destId="{36E051A4-8FC7-4F81-8D72-FBF6D09F1EFD}" srcOrd="2" destOrd="0" presId="urn:microsoft.com/office/officeart/2005/8/layout/vList3#3"/>
    <dgm:cxn modelId="{E0240B5A-3D38-485C-AC01-7C097285A818}" type="presParOf" srcId="{36E051A4-8FC7-4F81-8D72-FBF6D09F1EFD}" destId="{7B58A24A-2920-4763-A679-75E6B12399A8}" srcOrd="0" destOrd="0" presId="urn:microsoft.com/office/officeart/2005/8/layout/vList3#3"/>
    <dgm:cxn modelId="{043EEFAD-7B25-4ECF-BDA3-921053A5EC4F}" type="presParOf" srcId="{36E051A4-8FC7-4F81-8D72-FBF6D09F1EFD}" destId="{BEE19AE1-98A5-4DD4-80F0-1F09A21F22AE}" srcOrd="1" destOrd="0" presId="urn:microsoft.com/office/officeart/2005/8/layout/vList3#3"/>
  </dgm:cxnLst>
  <dgm:bg/>
  <dgm:whole/>
  <dgm:extLst>
    <a:ext uri="http://schemas.microsoft.com/office/drawing/2008/diagram">
      <dsp:dataModelExt xmlns="" xmlns:dsp="http://schemas.microsoft.com/office/drawing/2008/diagram" relId="rId13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12F5FFC-8FF3-4BB2-BE32-7A93E1AE4487}" type="doc">
      <dgm:prSet loTypeId="urn:microsoft.com/office/officeart/2005/8/layout/list1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238583A-2126-4E5D-8AB6-AC90AAA3AD38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«Популяризация предпринимательства»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19BF68-7B5B-4084-921E-851A67F96AF6}" type="sibTrans" cxnId="{E9A3891D-3FE2-4820-A9A1-249D997EA1E4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41DD55-DCB6-4F85-BA03-8F51AD7EB705}" type="parTrans" cxnId="{E9A3891D-3FE2-4820-A9A1-249D997EA1E4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F00339-1262-43BD-B80F-95F69E3D0EB3}" type="pres">
      <dgm:prSet presAssocID="{D12F5FFC-8FF3-4BB2-BE32-7A93E1AE448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2E714B-8A0C-480D-B77D-0601D74D1072}" type="pres">
      <dgm:prSet presAssocID="{F238583A-2126-4E5D-8AB6-AC90AAA3AD38}" presName="parentLin" presStyleCnt="0"/>
      <dgm:spPr/>
    </dgm:pt>
    <dgm:pt modelId="{1EBAD472-D4A9-4A06-9B7C-D59D9D6B00F9}" type="pres">
      <dgm:prSet presAssocID="{F238583A-2126-4E5D-8AB6-AC90AAA3AD3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9F7A1B7A-6EC2-4DC2-8747-B4532D87BB8A}" type="pres">
      <dgm:prSet presAssocID="{F238583A-2126-4E5D-8AB6-AC90AAA3AD38}" presName="parentText" presStyleLbl="node1" presStyleIdx="0" presStyleCnt="1" custScaleX="129897" custScaleY="1923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F489BB-C1A2-45C5-9549-2F104318280C}" type="pres">
      <dgm:prSet presAssocID="{F238583A-2126-4E5D-8AB6-AC90AAA3AD38}" presName="negativeSpace" presStyleCnt="0"/>
      <dgm:spPr/>
    </dgm:pt>
    <dgm:pt modelId="{57C87E80-C2B0-4105-A450-4E34EFB6957B}" type="pres">
      <dgm:prSet presAssocID="{F238583A-2126-4E5D-8AB6-AC90AAA3AD3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4137F326-153F-4296-B8D4-B76B88DF56A1}" type="presOf" srcId="{D12F5FFC-8FF3-4BB2-BE32-7A93E1AE4487}" destId="{38F00339-1262-43BD-B80F-95F69E3D0EB3}" srcOrd="0" destOrd="0" presId="urn:microsoft.com/office/officeart/2005/8/layout/list1"/>
    <dgm:cxn modelId="{E9A3891D-3FE2-4820-A9A1-249D997EA1E4}" srcId="{D12F5FFC-8FF3-4BB2-BE32-7A93E1AE4487}" destId="{F238583A-2126-4E5D-8AB6-AC90AAA3AD38}" srcOrd="0" destOrd="0" parTransId="{9241DD55-DCB6-4F85-BA03-8F51AD7EB705}" sibTransId="{2019BF68-7B5B-4084-921E-851A67F96AF6}"/>
    <dgm:cxn modelId="{57FFBD77-6FDE-44F3-88C4-8F8EA77D229C}" type="presOf" srcId="{F238583A-2126-4E5D-8AB6-AC90AAA3AD38}" destId="{9F7A1B7A-6EC2-4DC2-8747-B4532D87BB8A}" srcOrd="1" destOrd="0" presId="urn:microsoft.com/office/officeart/2005/8/layout/list1"/>
    <dgm:cxn modelId="{DF89F5C1-D2D4-4A2C-AB9C-197058D1E26D}" type="presOf" srcId="{F238583A-2126-4E5D-8AB6-AC90AAA3AD38}" destId="{1EBAD472-D4A9-4A06-9B7C-D59D9D6B00F9}" srcOrd="0" destOrd="0" presId="urn:microsoft.com/office/officeart/2005/8/layout/list1"/>
    <dgm:cxn modelId="{9FE32CD0-260D-458A-A619-833A1E4D1686}" type="presParOf" srcId="{38F00339-1262-43BD-B80F-95F69E3D0EB3}" destId="{822E714B-8A0C-480D-B77D-0601D74D1072}" srcOrd="0" destOrd="0" presId="urn:microsoft.com/office/officeart/2005/8/layout/list1"/>
    <dgm:cxn modelId="{61F61E33-F2B2-4384-BEE3-4BAC0BB34655}" type="presParOf" srcId="{822E714B-8A0C-480D-B77D-0601D74D1072}" destId="{1EBAD472-D4A9-4A06-9B7C-D59D9D6B00F9}" srcOrd="0" destOrd="0" presId="urn:microsoft.com/office/officeart/2005/8/layout/list1"/>
    <dgm:cxn modelId="{8C744F3F-0724-4575-894D-D1D629D4EDFE}" type="presParOf" srcId="{822E714B-8A0C-480D-B77D-0601D74D1072}" destId="{9F7A1B7A-6EC2-4DC2-8747-B4532D87BB8A}" srcOrd="1" destOrd="0" presId="urn:microsoft.com/office/officeart/2005/8/layout/list1"/>
    <dgm:cxn modelId="{A893CD57-D44E-4CB9-A5C7-7BED09040047}" type="presParOf" srcId="{38F00339-1262-43BD-B80F-95F69E3D0EB3}" destId="{00F489BB-C1A2-45C5-9549-2F104318280C}" srcOrd="1" destOrd="0" presId="urn:microsoft.com/office/officeart/2005/8/layout/list1"/>
    <dgm:cxn modelId="{DEA86342-BBD2-4399-9BA4-7F69620F62C9}" type="presParOf" srcId="{38F00339-1262-43BD-B80F-95F69E3D0EB3}" destId="{57C87E80-C2B0-4105-A450-4E34EFB6957B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A096BFF-BE71-43E3-A208-D47DD365AC79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53371B7-6F6B-4484-A10D-A30FCDD9B372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реализация комплексных программ по 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вовлечению в предпринимательскую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деятельность 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8E398FFA-95F7-4980-A499-B2DCF750590C}" type="parTrans" cxnId="{7B19FB86-E061-41B7-85FD-FFC2ADDC6AD5}">
      <dgm:prSet custT="1"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A298A730-E6F0-4B66-B40A-BDB3B64C52DE}" type="sibTrans" cxnId="{7B19FB86-E061-41B7-85FD-FFC2ADDC6AD5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FFDAEF1F-7BA8-4E89-96B6-0F77A5E650CC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семинары, круглые столы, стажировки,   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наставничество, «Истории успеха»</a:t>
          </a:r>
        </a:p>
      </dgm:t>
    </dgm:pt>
    <dgm:pt modelId="{221D04F4-C92F-42D5-AA7C-9724F8C487F2}" type="parTrans" cxnId="{9B87AD26-EFA5-4201-AAD4-529E010FAE6C}">
      <dgm:prSet custT="1"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5AEAC19C-ACB8-4B10-A2E0-3F1EC0E9A33C}" type="sibTrans" cxnId="{9B87AD26-EFA5-4201-AAD4-529E010FAE6C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1C5ED6E6-D4C2-45EB-A16C-33D941EE4188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мероприятия по содействию 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созданию собственного  бизнеса для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каждой целевой группы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4063973E-B323-41F3-9669-7D042FD3077B}" type="parTrans" cxnId="{CEE3DF2D-C4BD-4073-9920-4761AA37FDD4}">
      <dgm:prSet custT="1"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FA79B008-249A-485D-881D-34EC453299E4}" type="sibTrans" cxnId="{CEE3DF2D-C4BD-4073-9920-4761AA37FDD4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30AD6680-E405-48C3-9AF3-2C3D5392D0B0}">
      <dgm:prSet phldrT="[Текст]" custT="1"/>
      <dgm:spPr/>
      <dgm:t>
        <a:bodyPr vert="vert"/>
        <a:lstStyle/>
        <a:p>
          <a:pPr algn="ctr">
            <a:lnSpc>
              <a:spcPct val="90000"/>
            </a:lnSpc>
            <a:spcAft>
              <a:spcPct val="35000"/>
            </a:spcAft>
          </a:pPr>
          <a:r>
            <a:rPr lang="ru-RU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Целевые группы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: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- действующие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предприниматели,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- школьники,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- лица в возрасте до 30 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лет (в </a:t>
          </a:r>
          <a:r>
            <a:rPr lang="ru-RU" sz="1600" b="1" i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т.ч</a:t>
          </a:r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. студенты),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- женщины,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- уволенные в запас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военнослужащие,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- лица старше 45 лет,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- безработные,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- инвалиды,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- выпускники и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воспитанники детских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домо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в</a:t>
          </a:r>
        </a:p>
      </dgm:t>
    </dgm:pt>
    <dgm:pt modelId="{8EF49EC5-9AF7-4DDD-BB08-43CD860B7F77}" type="sibTrans" cxnId="{557C8B43-DB77-4E8A-B7AA-F0CF858026D6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7E0A54D9-6B06-4289-8F9F-52A7DB6732E5}" type="parTrans" cxnId="{557C8B43-DB77-4E8A-B7AA-F0CF858026D6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89AC81A2-99FD-4C35-98DE-E693B302C200}" type="pres">
      <dgm:prSet presAssocID="{AA096BFF-BE71-43E3-A208-D47DD365AC7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2D6742-1E3F-4ADF-9D99-774C0CF84943}" type="pres">
      <dgm:prSet presAssocID="{30AD6680-E405-48C3-9AF3-2C3D5392D0B0}" presName="root1" presStyleCnt="0"/>
      <dgm:spPr/>
      <dgm:t>
        <a:bodyPr/>
        <a:lstStyle/>
        <a:p>
          <a:endParaRPr lang="ru-RU"/>
        </a:p>
      </dgm:t>
    </dgm:pt>
    <dgm:pt modelId="{46F9DF4F-BB48-474A-97DF-F873FEB91E7A}" type="pres">
      <dgm:prSet presAssocID="{30AD6680-E405-48C3-9AF3-2C3D5392D0B0}" presName="LevelOneTextNode" presStyleLbl="node0" presStyleIdx="0" presStyleCnt="1" custFlipVert="0" custScaleX="574357" custScaleY="144366" custLinFactNeighborX="2573" custLinFactNeighborY="-2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5522EF-B7C6-4D98-BDD1-2BCDE03EDB0A}" type="pres">
      <dgm:prSet presAssocID="{30AD6680-E405-48C3-9AF3-2C3D5392D0B0}" presName="level2hierChild" presStyleCnt="0"/>
      <dgm:spPr/>
      <dgm:t>
        <a:bodyPr/>
        <a:lstStyle/>
        <a:p>
          <a:endParaRPr lang="ru-RU"/>
        </a:p>
      </dgm:t>
    </dgm:pt>
    <dgm:pt modelId="{8F72C18D-0B6B-4903-91F2-EA343B83ADB3}" type="pres">
      <dgm:prSet presAssocID="{8E398FFA-95F7-4980-A499-B2DCF750590C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6718B02E-9C8C-49AF-B96C-E396BC04C8C4}" type="pres">
      <dgm:prSet presAssocID="{8E398FFA-95F7-4980-A499-B2DCF750590C}" presName="connTx" presStyleLbl="parChTrans1D2" presStyleIdx="0" presStyleCnt="3"/>
      <dgm:spPr/>
      <dgm:t>
        <a:bodyPr/>
        <a:lstStyle/>
        <a:p>
          <a:endParaRPr lang="ru-RU"/>
        </a:p>
      </dgm:t>
    </dgm:pt>
    <dgm:pt modelId="{B4659EB1-CD3B-4AE4-A891-41E65B60F904}" type="pres">
      <dgm:prSet presAssocID="{653371B7-6F6B-4484-A10D-A30FCDD9B372}" presName="root2" presStyleCnt="0"/>
      <dgm:spPr/>
      <dgm:t>
        <a:bodyPr/>
        <a:lstStyle/>
        <a:p>
          <a:endParaRPr lang="ru-RU"/>
        </a:p>
      </dgm:t>
    </dgm:pt>
    <dgm:pt modelId="{3B47A556-182E-4912-8C32-95561293B416}" type="pres">
      <dgm:prSet presAssocID="{653371B7-6F6B-4484-A10D-A30FCDD9B372}" presName="LevelTwoTextNode" presStyleLbl="node2" presStyleIdx="0" presStyleCnt="3" custScaleX="264509" custScaleY="228332" custLinFactNeighborX="-1989" custLinFactNeighborY="19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8C9BE4-2CE1-44DD-BBB0-D596291A9D60}" type="pres">
      <dgm:prSet presAssocID="{653371B7-6F6B-4484-A10D-A30FCDD9B372}" presName="level3hierChild" presStyleCnt="0"/>
      <dgm:spPr/>
      <dgm:t>
        <a:bodyPr/>
        <a:lstStyle/>
        <a:p>
          <a:endParaRPr lang="ru-RU"/>
        </a:p>
      </dgm:t>
    </dgm:pt>
    <dgm:pt modelId="{3D62027E-A3B2-4BC9-8AC5-A184FD4E30A0}" type="pres">
      <dgm:prSet presAssocID="{4063973E-B323-41F3-9669-7D042FD3077B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BB2A6932-9721-4EF3-BC8F-0A7EB1ED8554}" type="pres">
      <dgm:prSet presAssocID="{4063973E-B323-41F3-9669-7D042FD3077B}" presName="connTx" presStyleLbl="parChTrans1D2" presStyleIdx="1" presStyleCnt="3"/>
      <dgm:spPr/>
      <dgm:t>
        <a:bodyPr/>
        <a:lstStyle/>
        <a:p>
          <a:endParaRPr lang="ru-RU"/>
        </a:p>
      </dgm:t>
    </dgm:pt>
    <dgm:pt modelId="{504209D1-9C9B-45AC-B53A-2B0CD01E59AA}" type="pres">
      <dgm:prSet presAssocID="{1C5ED6E6-D4C2-45EB-A16C-33D941EE4188}" presName="root2" presStyleCnt="0"/>
      <dgm:spPr/>
      <dgm:t>
        <a:bodyPr/>
        <a:lstStyle/>
        <a:p>
          <a:endParaRPr lang="ru-RU"/>
        </a:p>
      </dgm:t>
    </dgm:pt>
    <dgm:pt modelId="{86D22EF1-5383-4148-818D-12D24F08453C}" type="pres">
      <dgm:prSet presAssocID="{1C5ED6E6-D4C2-45EB-A16C-33D941EE4188}" presName="LevelTwoTextNode" presStyleLbl="node2" presStyleIdx="1" presStyleCnt="3" custScaleX="265031" custScaleY="2416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27B6B4-28AA-4046-A380-272C1020493F}" type="pres">
      <dgm:prSet presAssocID="{1C5ED6E6-D4C2-45EB-A16C-33D941EE4188}" presName="level3hierChild" presStyleCnt="0"/>
      <dgm:spPr/>
      <dgm:t>
        <a:bodyPr/>
        <a:lstStyle/>
        <a:p>
          <a:endParaRPr lang="ru-RU"/>
        </a:p>
      </dgm:t>
    </dgm:pt>
    <dgm:pt modelId="{C6442595-45C4-43C0-B2C8-3EECEDC11954}" type="pres">
      <dgm:prSet presAssocID="{221D04F4-C92F-42D5-AA7C-9724F8C487F2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7758F8EF-E0FA-48D4-AC20-A81E7E4C1452}" type="pres">
      <dgm:prSet presAssocID="{221D04F4-C92F-42D5-AA7C-9724F8C487F2}" presName="connTx" presStyleLbl="parChTrans1D2" presStyleIdx="2" presStyleCnt="3"/>
      <dgm:spPr/>
      <dgm:t>
        <a:bodyPr/>
        <a:lstStyle/>
        <a:p>
          <a:endParaRPr lang="ru-RU"/>
        </a:p>
      </dgm:t>
    </dgm:pt>
    <dgm:pt modelId="{E186B1B3-34E5-46BE-8DD7-DC0A8E83DA44}" type="pres">
      <dgm:prSet presAssocID="{FFDAEF1F-7BA8-4E89-96B6-0F77A5E650CC}" presName="root2" presStyleCnt="0"/>
      <dgm:spPr/>
      <dgm:t>
        <a:bodyPr/>
        <a:lstStyle/>
        <a:p>
          <a:endParaRPr lang="ru-RU"/>
        </a:p>
      </dgm:t>
    </dgm:pt>
    <dgm:pt modelId="{AB1DD24E-A96A-40C2-AC12-7A06C9E48A59}" type="pres">
      <dgm:prSet presAssocID="{FFDAEF1F-7BA8-4E89-96B6-0F77A5E650CC}" presName="LevelTwoTextNode" presStyleLbl="node2" presStyleIdx="2" presStyleCnt="3" custScaleX="265031" custScaleY="2383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8815C8-B97C-4ADA-B5EF-7B92310602C1}" type="pres">
      <dgm:prSet presAssocID="{FFDAEF1F-7BA8-4E89-96B6-0F77A5E650CC}" presName="level3hierChild" presStyleCnt="0"/>
      <dgm:spPr/>
      <dgm:t>
        <a:bodyPr/>
        <a:lstStyle/>
        <a:p>
          <a:endParaRPr lang="ru-RU"/>
        </a:p>
      </dgm:t>
    </dgm:pt>
  </dgm:ptLst>
  <dgm:cxnLst>
    <dgm:cxn modelId="{5446A8BB-0804-4D33-911B-1745AE7D5C3A}" type="presOf" srcId="{4063973E-B323-41F3-9669-7D042FD3077B}" destId="{BB2A6932-9721-4EF3-BC8F-0A7EB1ED8554}" srcOrd="1" destOrd="0" presId="urn:microsoft.com/office/officeart/2008/layout/HorizontalMultiLevelHierarchy"/>
    <dgm:cxn modelId="{557C8B43-DB77-4E8A-B7AA-F0CF858026D6}" srcId="{AA096BFF-BE71-43E3-A208-D47DD365AC79}" destId="{30AD6680-E405-48C3-9AF3-2C3D5392D0B0}" srcOrd="0" destOrd="0" parTransId="{7E0A54D9-6B06-4289-8F9F-52A7DB6732E5}" sibTransId="{8EF49EC5-9AF7-4DDD-BB08-43CD860B7F77}"/>
    <dgm:cxn modelId="{F289587F-A6E3-4092-9A39-E8A81B3EDED9}" type="presOf" srcId="{8E398FFA-95F7-4980-A499-B2DCF750590C}" destId="{6718B02E-9C8C-49AF-B96C-E396BC04C8C4}" srcOrd="1" destOrd="0" presId="urn:microsoft.com/office/officeart/2008/layout/HorizontalMultiLevelHierarchy"/>
    <dgm:cxn modelId="{E30290E6-E7D2-4664-A7EC-D2FA3B17A862}" type="presOf" srcId="{221D04F4-C92F-42D5-AA7C-9724F8C487F2}" destId="{C6442595-45C4-43C0-B2C8-3EECEDC11954}" srcOrd="0" destOrd="0" presId="urn:microsoft.com/office/officeart/2008/layout/HorizontalMultiLevelHierarchy"/>
    <dgm:cxn modelId="{6AE8448B-BEFD-4060-9CF7-106CA0AB79F3}" type="presOf" srcId="{8E398FFA-95F7-4980-A499-B2DCF750590C}" destId="{8F72C18D-0B6B-4903-91F2-EA343B83ADB3}" srcOrd="0" destOrd="0" presId="urn:microsoft.com/office/officeart/2008/layout/HorizontalMultiLevelHierarchy"/>
    <dgm:cxn modelId="{5BC85C3C-DAF1-4F62-8D1B-464EE3FD9091}" type="presOf" srcId="{FFDAEF1F-7BA8-4E89-96B6-0F77A5E650CC}" destId="{AB1DD24E-A96A-40C2-AC12-7A06C9E48A59}" srcOrd="0" destOrd="0" presId="urn:microsoft.com/office/officeart/2008/layout/HorizontalMultiLevelHierarchy"/>
    <dgm:cxn modelId="{6A580271-833A-45DF-8A09-DCAEC97496EB}" type="presOf" srcId="{221D04F4-C92F-42D5-AA7C-9724F8C487F2}" destId="{7758F8EF-E0FA-48D4-AC20-A81E7E4C1452}" srcOrd="1" destOrd="0" presId="urn:microsoft.com/office/officeart/2008/layout/HorizontalMultiLevelHierarchy"/>
    <dgm:cxn modelId="{B073450C-4CB0-4884-9F7E-666CC699E7AB}" type="presOf" srcId="{653371B7-6F6B-4484-A10D-A30FCDD9B372}" destId="{3B47A556-182E-4912-8C32-95561293B416}" srcOrd="0" destOrd="0" presId="urn:microsoft.com/office/officeart/2008/layout/HorizontalMultiLevelHierarchy"/>
    <dgm:cxn modelId="{FBBE0F62-8434-4F9A-9B26-74E8DCD57C11}" type="presOf" srcId="{30AD6680-E405-48C3-9AF3-2C3D5392D0B0}" destId="{46F9DF4F-BB48-474A-97DF-F873FEB91E7A}" srcOrd="0" destOrd="0" presId="urn:microsoft.com/office/officeart/2008/layout/HorizontalMultiLevelHierarchy"/>
    <dgm:cxn modelId="{7B19FB86-E061-41B7-85FD-FFC2ADDC6AD5}" srcId="{30AD6680-E405-48C3-9AF3-2C3D5392D0B0}" destId="{653371B7-6F6B-4484-A10D-A30FCDD9B372}" srcOrd="0" destOrd="0" parTransId="{8E398FFA-95F7-4980-A499-B2DCF750590C}" sibTransId="{A298A730-E6F0-4B66-B40A-BDB3B64C52DE}"/>
    <dgm:cxn modelId="{CEE3DF2D-C4BD-4073-9920-4761AA37FDD4}" srcId="{30AD6680-E405-48C3-9AF3-2C3D5392D0B0}" destId="{1C5ED6E6-D4C2-45EB-A16C-33D941EE4188}" srcOrd="1" destOrd="0" parTransId="{4063973E-B323-41F3-9669-7D042FD3077B}" sibTransId="{FA79B008-249A-485D-881D-34EC453299E4}"/>
    <dgm:cxn modelId="{F6B76E65-8031-4D0E-921E-891F044D20E5}" type="presOf" srcId="{1C5ED6E6-D4C2-45EB-A16C-33D941EE4188}" destId="{86D22EF1-5383-4148-818D-12D24F08453C}" srcOrd="0" destOrd="0" presId="urn:microsoft.com/office/officeart/2008/layout/HorizontalMultiLevelHierarchy"/>
    <dgm:cxn modelId="{BE20E37E-16BC-4D7F-BA57-0AEB4575EAEE}" type="presOf" srcId="{4063973E-B323-41F3-9669-7D042FD3077B}" destId="{3D62027E-A3B2-4BC9-8AC5-A184FD4E30A0}" srcOrd="0" destOrd="0" presId="urn:microsoft.com/office/officeart/2008/layout/HorizontalMultiLevelHierarchy"/>
    <dgm:cxn modelId="{1B5874B2-48D2-461B-98E3-DD3B05646020}" type="presOf" srcId="{AA096BFF-BE71-43E3-A208-D47DD365AC79}" destId="{89AC81A2-99FD-4C35-98DE-E693B302C200}" srcOrd="0" destOrd="0" presId="urn:microsoft.com/office/officeart/2008/layout/HorizontalMultiLevelHierarchy"/>
    <dgm:cxn modelId="{9B87AD26-EFA5-4201-AAD4-529E010FAE6C}" srcId="{30AD6680-E405-48C3-9AF3-2C3D5392D0B0}" destId="{FFDAEF1F-7BA8-4E89-96B6-0F77A5E650CC}" srcOrd="2" destOrd="0" parTransId="{221D04F4-C92F-42D5-AA7C-9724F8C487F2}" sibTransId="{5AEAC19C-ACB8-4B10-A2E0-3F1EC0E9A33C}"/>
    <dgm:cxn modelId="{08A4A05B-0EEF-42FD-B38A-96DA7A87694A}" type="presParOf" srcId="{89AC81A2-99FD-4C35-98DE-E693B302C200}" destId="{362D6742-1E3F-4ADF-9D99-774C0CF84943}" srcOrd="0" destOrd="0" presId="urn:microsoft.com/office/officeart/2008/layout/HorizontalMultiLevelHierarchy"/>
    <dgm:cxn modelId="{2E64D09D-839A-40BC-99F6-CB8B492AE596}" type="presParOf" srcId="{362D6742-1E3F-4ADF-9D99-774C0CF84943}" destId="{46F9DF4F-BB48-474A-97DF-F873FEB91E7A}" srcOrd="0" destOrd="0" presId="urn:microsoft.com/office/officeart/2008/layout/HorizontalMultiLevelHierarchy"/>
    <dgm:cxn modelId="{4A923617-26A2-435B-A71A-469BF09D190D}" type="presParOf" srcId="{362D6742-1E3F-4ADF-9D99-774C0CF84943}" destId="{645522EF-B7C6-4D98-BDD1-2BCDE03EDB0A}" srcOrd="1" destOrd="0" presId="urn:microsoft.com/office/officeart/2008/layout/HorizontalMultiLevelHierarchy"/>
    <dgm:cxn modelId="{79C88E93-B6D2-4617-AB53-0ECD8ACCEFA7}" type="presParOf" srcId="{645522EF-B7C6-4D98-BDD1-2BCDE03EDB0A}" destId="{8F72C18D-0B6B-4903-91F2-EA343B83ADB3}" srcOrd="0" destOrd="0" presId="urn:microsoft.com/office/officeart/2008/layout/HorizontalMultiLevelHierarchy"/>
    <dgm:cxn modelId="{174691B2-A172-4666-8535-A22DA7533885}" type="presParOf" srcId="{8F72C18D-0B6B-4903-91F2-EA343B83ADB3}" destId="{6718B02E-9C8C-49AF-B96C-E396BC04C8C4}" srcOrd="0" destOrd="0" presId="urn:microsoft.com/office/officeart/2008/layout/HorizontalMultiLevelHierarchy"/>
    <dgm:cxn modelId="{7CFBBA8A-84BE-46D8-B47B-DE21B9F05CBC}" type="presParOf" srcId="{645522EF-B7C6-4D98-BDD1-2BCDE03EDB0A}" destId="{B4659EB1-CD3B-4AE4-A891-41E65B60F904}" srcOrd="1" destOrd="0" presId="urn:microsoft.com/office/officeart/2008/layout/HorizontalMultiLevelHierarchy"/>
    <dgm:cxn modelId="{E3EA2833-8C7B-452D-B8BF-A2DEA4BA538C}" type="presParOf" srcId="{B4659EB1-CD3B-4AE4-A891-41E65B60F904}" destId="{3B47A556-182E-4912-8C32-95561293B416}" srcOrd="0" destOrd="0" presId="urn:microsoft.com/office/officeart/2008/layout/HorizontalMultiLevelHierarchy"/>
    <dgm:cxn modelId="{300BC716-92EC-41FD-B47F-6915EAFF54DC}" type="presParOf" srcId="{B4659EB1-CD3B-4AE4-A891-41E65B60F904}" destId="{578C9BE4-2CE1-44DD-BBB0-D596291A9D60}" srcOrd="1" destOrd="0" presId="urn:microsoft.com/office/officeart/2008/layout/HorizontalMultiLevelHierarchy"/>
    <dgm:cxn modelId="{C168924C-7DE4-40AB-9D31-328B131206D5}" type="presParOf" srcId="{645522EF-B7C6-4D98-BDD1-2BCDE03EDB0A}" destId="{3D62027E-A3B2-4BC9-8AC5-A184FD4E30A0}" srcOrd="2" destOrd="0" presId="urn:microsoft.com/office/officeart/2008/layout/HorizontalMultiLevelHierarchy"/>
    <dgm:cxn modelId="{8C5A61D8-10D2-4444-9A08-5E96DEE0898A}" type="presParOf" srcId="{3D62027E-A3B2-4BC9-8AC5-A184FD4E30A0}" destId="{BB2A6932-9721-4EF3-BC8F-0A7EB1ED8554}" srcOrd="0" destOrd="0" presId="urn:microsoft.com/office/officeart/2008/layout/HorizontalMultiLevelHierarchy"/>
    <dgm:cxn modelId="{52115E5A-6723-4C81-A2B0-8798F920C391}" type="presParOf" srcId="{645522EF-B7C6-4D98-BDD1-2BCDE03EDB0A}" destId="{504209D1-9C9B-45AC-B53A-2B0CD01E59AA}" srcOrd="3" destOrd="0" presId="urn:microsoft.com/office/officeart/2008/layout/HorizontalMultiLevelHierarchy"/>
    <dgm:cxn modelId="{020FAEE0-7B21-458E-AC00-93B00A0B1697}" type="presParOf" srcId="{504209D1-9C9B-45AC-B53A-2B0CD01E59AA}" destId="{86D22EF1-5383-4148-818D-12D24F08453C}" srcOrd="0" destOrd="0" presId="urn:microsoft.com/office/officeart/2008/layout/HorizontalMultiLevelHierarchy"/>
    <dgm:cxn modelId="{B46FF902-8AF2-4F28-9567-DC43D7AD31FF}" type="presParOf" srcId="{504209D1-9C9B-45AC-B53A-2B0CD01E59AA}" destId="{1F27B6B4-28AA-4046-A380-272C1020493F}" srcOrd="1" destOrd="0" presId="urn:microsoft.com/office/officeart/2008/layout/HorizontalMultiLevelHierarchy"/>
    <dgm:cxn modelId="{4E84078D-EAAE-466D-93C7-DD7B606D1F91}" type="presParOf" srcId="{645522EF-B7C6-4D98-BDD1-2BCDE03EDB0A}" destId="{C6442595-45C4-43C0-B2C8-3EECEDC11954}" srcOrd="4" destOrd="0" presId="urn:microsoft.com/office/officeart/2008/layout/HorizontalMultiLevelHierarchy"/>
    <dgm:cxn modelId="{3A308A85-5C90-4E00-8FEB-0DCDD8D740E9}" type="presParOf" srcId="{C6442595-45C4-43C0-B2C8-3EECEDC11954}" destId="{7758F8EF-E0FA-48D4-AC20-A81E7E4C1452}" srcOrd="0" destOrd="0" presId="urn:microsoft.com/office/officeart/2008/layout/HorizontalMultiLevelHierarchy"/>
    <dgm:cxn modelId="{FE3FC521-1983-4DBE-9EC2-3E253BECFE88}" type="presParOf" srcId="{645522EF-B7C6-4D98-BDD1-2BCDE03EDB0A}" destId="{E186B1B3-34E5-46BE-8DD7-DC0A8E83DA44}" srcOrd="5" destOrd="0" presId="urn:microsoft.com/office/officeart/2008/layout/HorizontalMultiLevelHierarchy"/>
    <dgm:cxn modelId="{4221DECA-4338-4A5A-932E-FB9F5E6B3978}" type="presParOf" srcId="{E186B1B3-34E5-46BE-8DD7-DC0A8E83DA44}" destId="{AB1DD24E-A96A-40C2-AC12-7A06C9E48A59}" srcOrd="0" destOrd="0" presId="urn:microsoft.com/office/officeart/2008/layout/HorizontalMultiLevelHierarchy"/>
    <dgm:cxn modelId="{F6C95D75-0E25-4304-84B0-0BDBABE9947D}" type="presParOf" srcId="{E186B1B3-34E5-46BE-8DD7-DC0A8E83DA44}" destId="{938815C8-B97C-4ADA-B5EF-7B92310602C1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  <a:ext uri="{C62137D5-CB1D-491B-B009-E17868A290BF}">
      <dgm14:recolorImg xmlns="" xmlns:dgm14="http://schemas.microsoft.com/office/drawing/2010/diagram" val="1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9691607-445A-4D0C-A2FF-B270998E5457}" type="doc">
      <dgm:prSet loTypeId="urn:microsoft.com/office/officeart/2005/8/layout/hList7#3" loCatId="process" qsTypeId="urn:microsoft.com/office/officeart/2005/8/quickstyle/3d1" qsCatId="3D" csTypeId="urn:microsoft.com/office/officeart/2005/8/colors/accent1_2" csCatId="accent1" phldr="1"/>
      <dgm:spPr/>
    </dgm:pt>
    <dgm:pt modelId="{AEE38358-BBBF-4875-8F0B-F1484EE9F067}">
      <dgm:prSet phldrT="[Текст]"/>
      <dgm:spPr/>
      <dgm:t>
        <a:bodyPr/>
        <a:lstStyle/>
        <a:p>
          <a:r>
            <a:rPr lang="ru-RU" b="1" dirty="0" smtClean="0">
              <a:latin typeface="Futura PT Medium"/>
            </a:rPr>
            <a:t>21</a:t>
          </a:r>
        </a:p>
        <a:p>
          <a:r>
            <a:rPr lang="ru-RU" b="1" dirty="0" smtClean="0">
              <a:latin typeface="Futura PT Medium"/>
            </a:rPr>
            <a:t>млн.</a:t>
          </a:r>
          <a:endParaRPr lang="ru-RU" b="1" dirty="0">
            <a:latin typeface="Futura PT Medium"/>
          </a:endParaRPr>
        </a:p>
      </dgm:t>
    </dgm:pt>
    <dgm:pt modelId="{C3FD8DE6-FD61-42EF-8385-301113AE0B66}" type="parTrans" cxnId="{594000F3-4C7B-486B-88E0-2818CEE98C27}">
      <dgm:prSet/>
      <dgm:spPr/>
      <dgm:t>
        <a:bodyPr/>
        <a:lstStyle/>
        <a:p>
          <a:endParaRPr lang="ru-RU" b="1">
            <a:latin typeface="Futura PT Medium"/>
          </a:endParaRPr>
        </a:p>
      </dgm:t>
    </dgm:pt>
    <dgm:pt modelId="{AAC0F645-2523-472C-807F-2E6BA6156DFE}" type="sibTrans" cxnId="{594000F3-4C7B-486B-88E0-2818CEE98C27}">
      <dgm:prSet/>
      <dgm:spPr/>
      <dgm:t>
        <a:bodyPr/>
        <a:lstStyle/>
        <a:p>
          <a:endParaRPr lang="ru-RU" b="1">
            <a:latin typeface="Futura PT Medium"/>
          </a:endParaRPr>
        </a:p>
      </dgm:t>
    </dgm:pt>
    <dgm:pt modelId="{7F9337FA-7A2E-4F9F-9695-45F4FCE3D7DC}" type="pres">
      <dgm:prSet presAssocID="{99691607-445A-4D0C-A2FF-B270998E5457}" presName="Name0" presStyleCnt="0">
        <dgm:presLayoutVars>
          <dgm:dir/>
          <dgm:resizeHandles val="exact"/>
        </dgm:presLayoutVars>
      </dgm:prSet>
      <dgm:spPr/>
    </dgm:pt>
    <dgm:pt modelId="{D1408EAF-C541-4CD4-8E40-5AD742EBD065}" type="pres">
      <dgm:prSet presAssocID="{99691607-445A-4D0C-A2FF-B270998E5457}" presName="fgShape" presStyleLbl="fgShp" presStyleIdx="0" presStyleCnt="1" custFlipVert="1" custScaleY="6215"/>
      <dgm:spPr/>
    </dgm:pt>
    <dgm:pt modelId="{4F1487BB-30E0-40B3-AE92-2A76CD227B58}" type="pres">
      <dgm:prSet presAssocID="{99691607-445A-4D0C-A2FF-B270998E5457}" presName="linComp" presStyleCnt="0"/>
      <dgm:spPr/>
    </dgm:pt>
    <dgm:pt modelId="{2BA62C0B-9CFB-4278-95B3-9788033161D1}" type="pres">
      <dgm:prSet presAssocID="{AEE38358-BBBF-4875-8F0B-F1484EE9F067}" presName="compNode" presStyleCnt="0"/>
      <dgm:spPr/>
    </dgm:pt>
    <dgm:pt modelId="{C6930FB1-A050-421A-91F7-373C97531893}" type="pres">
      <dgm:prSet presAssocID="{AEE38358-BBBF-4875-8F0B-F1484EE9F067}" presName="bkgdShape" presStyleLbl="node1" presStyleIdx="0" presStyleCnt="1" custLinFactX="234429" custLinFactNeighborX="300000" custLinFactNeighborY="-7912"/>
      <dgm:spPr/>
      <dgm:t>
        <a:bodyPr/>
        <a:lstStyle/>
        <a:p>
          <a:endParaRPr lang="ru-RU"/>
        </a:p>
      </dgm:t>
    </dgm:pt>
    <dgm:pt modelId="{E9090361-CFD7-45AC-BF50-F717FED3F5F2}" type="pres">
      <dgm:prSet presAssocID="{AEE38358-BBBF-4875-8F0B-F1484EE9F067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BAD68-41CC-4C39-BAE9-789A75C2671D}" type="pres">
      <dgm:prSet presAssocID="{AEE38358-BBBF-4875-8F0B-F1484EE9F067}" presName="invisiNode" presStyleLbl="node1" presStyleIdx="0" presStyleCnt="1"/>
      <dgm:spPr/>
    </dgm:pt>
    <dgm:pt modelId="{E1C9AFF0-4CA6-4790-BC78-E3DEF829800C}" type="pres">
      <dgm:prSet presAssocID="{AEE38358-BBBF-4875-8F0B-F1484EE9F067}" presName="imagNode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594000F3-4C7B-486B-88E0-2818CEE98C27}" srcId="{99691607-445A-4D0C-A2FF-B270998E5457}" destId="{AEE38358-BBBF-4875-8F0B-F1484EE9F067}" srcOrd="0" destOrd="0" parTransId="{C3FD8DE6-FD61-42EF-8385-301113AE0B66}" sibTransId="{AAC0F645-2523-472C-807F-2E6BA6156DFE}"/>
    <dgm:cxn modelId="{77BEFF16-9887-4471-9F02-82524E6574AB}" type="presOf" srcId="{99691607-445A-4D0C-A2FF-B270998E5457}" destId="{7F9337FA-7A2E-4F9F-9695-45F4FCE3D7DC}" srcOrd="0" destOrd="0" presId="urn:microsoft.com/office/officeart/2005/8/layout/hList7#3"/>
    <dgm:cxn modelId="{029B2A29-632C-46CD-91CF-188590A648D3}" type="presOf" srcId="{AEE38358-BBBF-4875-8F0B-F1484EE9F067}" destId="{C6930FB1-A050-421A-91F7-373C97531893}" srcOrd="0" destOrd="0" presId="urn:microsoft.com/office/officeart/2005/8/layout/hList7#3"/>
    <dgm:cxn modelId="{5C9EB9CE-6834-49E0-BBFE-E07C75735A34}" type="presOf" srcId="{AEE38358-BBBF-4875-8F0B-F1484EE9F067}" destId="{E9090361-CFD7-45AC-BF50-F717FED3F5F2}" srcOrd="1" destOrd="0" presId="urn:microsoft.com/office/officeart/2005/8/layout/hList7#3"/>
    <dgm:cxn modelId="{E3B2417E-D6F6-45DB-B4B3-25196C1C8DBC}" type="presParOf" srcId="{7F9337FA-7A2E-4F9F-9695-45F4FCE3D7DC}" destId="{D1408EAF-C541-4CD4-8E40-5AD742EBD065}" srcOrd="0" destOrd="0" presId="urn:microsoft.com/office/officeart/2005/8/layout/hList7#3"/>
    <dgm:cxn modelId="{DD6FFC14-78D4-477A-9458-2615B5A69061}" type="presParOf" srcId="{7F9337FA-7A2E-4F9F-9695-45F4FCE3D7DC}" destId="{4F1487BB-30E0-40B3-AE92-2A76CD227B58}" srcOrd="1" destOrd="0" presId="urn:microsoft.com/office/officeart/2005/8/layout/hList7#3"/>
    <dgm:cxn modelId="{DD817986-F047-4DC2-B100-F6958486DFCD}" type="presParOf" srcId="{4F1487BB-30E0-40B3-AE92-2A76CD227B58}" destId="{2BA62C0B-9CFB-4278-95B3-9788033161D1}" srcOrd="0" destOrd="0" presId="urn:microsoft.com/office/officeart/2005/8/layout/hList7#3"/>
    <dgm:cxn modelId="{29667062-713A-4879-A28A-FC01FE8CD921}" type="presParOf" srcId="{2BA62C0B-9CFB-4278-95B3-9788033161D1}" destId="{C6930FB1-A050-421A-91F7-373C97531893}" srcOrd="0" destOrd="0" presId="urn:microsoft.com/office/officeart/2005/8/layout/hList7#3"/>
    <dgm:cxn modelId="{9132652B-535C-4624-B30D-4AF09FFCACF6}" type="presParOf" srcId="{2BA62C0B-9CFB-4278-95B3-9788033161D1}" destId="{E9090361-CFD7-45AC-BF50-F717FED3F5F2}" srcOrd="1" destOrd="0" presId="urn:microsoft.com/office/officeart/2005/8/layout/hList7#3"/>
    <dgm:cxn modelId="{8EF9B333-10DF-4639-8675-7DB88BB635B7}" type="presParOf" srcId="{2BA62C0B-9CFB-4278-95B3-9788033161D1}" destId="{2A3BAD68-41CC-4C39-BAE9-789A75C2671D}" srcOrd="2" destOrd="0" presId="urn:microsoft.com/office/officeart/2005/8/layout/hList7#3"/>
    <dgm:cxn modelId="{EEED6DBE-80AE-4AAB-B174-B77305257C29}" type="presParOf" srcId="{2BA62C0B-9CFB-4278-95B3-9788033161D1}" destId="{E1C9AFF0-4CA6-4790-BC78-E3DEF829800C}" srcOrd="3" destOrd="0" presId="urn:microsoft.com/office/officeart/2005/8/layout/hList7#3"/>
  </dgm:cxnLst>
  <dgm:bg/>
  <dgm:whole/>
  <dgm:extLst>
    <a:ext uri="http://schemas.microsoft.com/office/drawing/2008/diagram">
      <dsp:dataModelExt xmlns="" xmlns:dsp="http://schemas.microsoft.com/office/drawing/2008/diagram" relId="rId13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BDEC92F-05E7-4CCE-B6B3-50A3EBD74136}" type="doc">
      <dgm:prSet loTypeId="urn:microsoft.com/office/officeart/2005/8/layout/lProcess2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D981885-58F1-4B51-B02D-DA69029D244D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2400" b="1" dirty="0" smtClean="0">
              <a:solidFill>
                <a:srgbClr val="7030A0"/>
              </a:solidFill>
              <a:latin typeface="Futura PT Book"/>
            </a:rPr>
            <a:t>с </a:t>
          </a:r>
          <a:r>
            <a:rPr lang="ru-RU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15,8</a:t>
          </a:r>
          <a:r>
            <a:rPr lang="ru-RU" sz="2400" b="1" dirty="0" smtClean="0">
              <a:solidFill>
                <a:srgbClr val="7030A0"/>
              </a:solidFill>
              <a:latin typeface="Futura PT Book"/>
            </a:rPr>
            <a:t> до </a:t>
          </a:r>
          <a:r>
            <a:rPr lang="ru-RU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32,5 %</a:t>
          </a:r>
        </a:p>
      </dgm:t>
    </dgm:pt>
    <dgm:pt modelId="{BE18B612-DD02-4387-8CD7-F71E040246D4}" type="parTrans" cxnId="{9C15EEF8-FF69-4383-AD6C-39A017CFF983}">
      <dgm:prSet/>
      <dgm:spPr/>
      <dgm:t>
        <a:bodyPr/>
        <a:lstStyle/>
        <a:p>
          <a:endParaRPr lang="ru-RU" sz="2000">
            <a:latin typeface="Futura PT Book"/>
          </a:endParaRPr>
        </a:p>
      </dgm:t>
    </dgm:pt>
    <dgm:pt modelId="{B392CD0C-66E4-4F54-A02F-F61A679CDC7D}" type="sibTrans" cxnId="{9C15EEF8-FF69-4383-AD6C-39A017CFF983}">
      <dgm:prSet/>
      <dgm:spPr/>
      <dgm:t>
        <a:bodyPr/>
        <a:lstStyle/>
        <a:p>
          <a:endParaRPr lang="ru-RU" sz="2000">
            <a:latin typeface="Futura PT Book"/>
          </a:endParaRPr>
        </a:p>
      </dgm:t>
    </dgm:pt>
    <dgm:pt modelId="{AF6FFE34-E60D-42FA-B56A-54B7BA2FA74E}">
      <dgm:prSet phldrT="[Текст]" custT="1"/>
      <dgm:spPr/>
      <dgm:t>
        <a:bodyPr/>
        <a:lstStyle/>
        <a:p>
          <a:r>
            <a:rPr lang="ru-RU" sz="2000" b="1" dirty="0" smtClean="0">
              <a:latin typeface="Futura PT Book"/>
            </a:rPr>
            <a:t>доля малого бизнеса в ВРП </a:t>
          </a:r>
        </a:p>
      </dgm:t>
    </dgm:pt>
    <dgm:pt modelId="{39641C82-9D3A-43AE-A35B-2FA77ACB8023}" type="parTrans" cxnId="{64BD3A03-355E-46A6-B51A-72623CFCA2C7}">
      <dgm:prSet/>
      <dgm:spPr/>
      <dgm:t>
        <a:bodyPr/>
        <a:lstStyle/>
        <a:p>
          <a:endParaRPr lang="ru-RU" sz="2000">
            <a:latin typeface="Futura PT Book"/>
          </a:endParaRPr>
        </a:p>
      </dgm:t>
    </dgm:pt>
    <dgm:pt modelId="{436A4DEA-831C-41CF-B29C-67622C1A6F97}" type="sibTrans" cxnId="{64BD3A03-355E-46A6-B51A-72623CFCA2C7}">
      <dgm:prSet/>
      <dgm:spPr/>
      <dgm:t>
        <a:bodyPr/>
        <a:lstStyle/>
        <a:p>
          <a:endParaRPr lang="ru-RU" sz="2000">
            <a:latin typeface="Futura PT Book"/>
          </a:endParaRPr>
        </a:p>
      </dgm:t>
    </dgm:pt>
    <dgm:pt modelId="{523C82B3-6056-463A-9553-2B62448CB74F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2400" b="1" dirty="0" smtClean="0">
              <a:solidFill>
                <a:srgbClr val="2B2B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301,5</a:t>
          </a:r>
          <a:r>
            <a:rPr lang="ru-RU" sz="2400" b="1" dirty="0" smtClean="0">
              <a:solidFill>
                <a:srgbClr val="2B2BAB"/>
              </a:solidFill>
              <a:latin typeface="Futura PT Book"/>
            </a:rPr>
            <a:t> </a:t>
          </a:r>
          <a:r>
            <a:rPr lang="ru-RU" sz="2400" b="1" dirty="0" err="1" smtClean="0">
              <a:solidFill>
                <a:srgbClr val="2B2BAB"/>
              </a:solidFill>
              <a:latin typeface="Futura PT Book"/>
            </a:rPr>
            <a:t>тыс.чел</a:t>
          </a:r>
          <a:r>
            <a:rPr lang="ru-RU" sz="2400" b="1" dirty="0" smtClean="0">
              <a:solidFill>
                <a:srgbClr val="2B2BAB"/>
              </a:solidFill>
              <a:latin typeface="Futura PT Book"/>
            </a:rPr>
            <a:t>.</a:t>
          </a:r>
          <a:endParaRPr lang="ru-RU" sz="2400" b="1" dirty="0">
            <a:solidFill>
              <a:srgbClr val="2B2BAB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A42A23FF-CCE8-4399-96C5-9B1E436E4477}" type="parTrans" cxnId="{B529C4C9-7DDC-441F-A2A3-BD6B42889133}">
      <dgm:prSet/>
      <dgm:spPr/>
      <dgm:t>
        <a:bodyPr/>
        <a:lstStyle/>
        <a:p>
          <a:endParaRPr lang="ru-RU" sz="2000">
            <a:latin typeface="Futura PT Book"/>
          </a:endParaRPr>
        </a:p>
      </dgm:t>
    </dgm:pt>
    <dgm:pt modelId="{68944C3E-9939-4076-85A5-C939E0A10EC9}" type="sibTrans" cxnId="{B529C4C9-7DDC-441F-A2A3-BD6B42889133}">
      <dgm:prSet/>
      <dgm:spPr/>
      <dgm:t>
        <a:bodyPr/>
        <a:lstStyle/>
        <a:p>
          <a:endParaRPr lang="ru-RU" sz="2000">
            <a:latin typeface="Futura PT Book"/>
          </a:endParaRPr>
        </a:p>
      </dgm:t>
    </dgm:pt>
    <dgm:pt modelId="{CD2AE6CA-87F1-4359-A01F-BAFDF0603F81}">
      <dgm:prSet phldrT="[Текст]" custT="1"/>
      <dgm:spPr/>
      <dgm:t>
        <a:bodyPr/>
        <a:lstStyle/>
        <a:p>
          <a:r>
            <a:rPr lang="ru-RU" sz="2000" b="1" dirty="0" smtClean="0">
              <a:latin typeface="Futura PT Book"/>
            </a:rPr>
            <a:t>число занятых в малом и среднем бизнесе региона</a:t>
          </a:r>
          <a:endParaRPr lang="ru-RU" sz="2000" b="1" dirty="0">
            <a:latin typeface="Futura PT Book"/>
          </a:endParaRPr>
        </a:p>
      </dgm:t>
    </dgm:pt>
    <dgm:pt modelId="{EC8330F4-50D2-487A-8DEA-794FE884FF04}" type="parTrans" cxnId="{D92E2115-5692-49BF-A556-04DC3042B89B}">
      <dgm:prSet/>
      <dgm:spPr/>
      <dgm:t>
        <a:bodyPr/>
        <a:lstStyle/>
        <a:p>
          <a:endParaRPr lang="ru-RU" sz="2000">
            <a:latin typeface="Futura PT Book"/>
          </a:endParaRPr>
        </a:p>
      </dgm:t>
    </dgm:pt>
    <dgm:pt modelId="{32B0103F-252F-40B5-8323-610CBCB86B15}" type="sibTrans" cxnId="{D92E2115-5692-49BF-A556-04DC3042B89B}">
      <dgm:prSet/>
      <dgm:spPr/>
      <dgm:t>
        <a:bodyPr/>
        <a:lstStyle/>
        <a:p>
          <a:endParaRPr lang="ru-RU" sz="2000">
            <a:latin typeface="Futura PT Book"/>
          </a:endParaRPr>
        </a:p>
      </dgm:t>
    </dgm:pt>
    <dgm:pt modelId="{68F1C9D8-64EF-4011-A859-6CCD32EB22ED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008E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10 %</a:t>
          </a:r>
          <a:endParaRPr lang="ru-RU" sz="2400" b="1" dirty="0">
            <a:solidFill>
              <a:srgbClr val="008EB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F55FB1CE-8019-48F3-8605-E18BACF9339F}" type="parTrans" cxnId="{F9CB12BA-C4DE-4DA8-9FB5-F13AD310A81E}">
      <dgm:prSet/>
      <dgm:spPr/>
      <dgm:t>
        <a:bodyPr/>
        <a:lstStyle/>
        <a:p>
          <a:endParaRPr lang="ru-RU" sz="2000">
            <a:latin typeface="Futura PT Book"/>
          </a:endParaRPr>
        </a:p>
      </dgm:t>
    </dgm:pt>
    <dgm:pt modelId="{F3342AD2-30AE-4711-9B96-4A09F2913479}" type="sibTrans" cxnId="{F9CB12BA-C4DE-4DA8-9FB5-F13AD310A81E}">
      <dgm:prSet/>
      <dgm:spPr/>
      <dgm:t>
        <a:bodyPr/>
        <a:lstStyle/>
        <a:p>
          <a:endParaRPr lang="ru-RU" sz="2000">
            <a:latin typeface="Futura PT Book"/>
          </a:endParaRPr>
        </a:p>
      </dgm:t>
    </dgm:pt>
    <dgm:pt modelId="{6B5B866C-C949-44AD-9602-360FF42C53A0}">
      <dgm:prSet phldrT="[Текст]" custT="1"/>
      <dgm:spPr/>
      <dgm:t>
        <a:bodyPr/>
        <a:lstStyle/>
        <a:p>
          <a:r>
            <a:rPr lang="ru-RU" sz="2000" b="1" dirty="0" smtClean="0">
              <a:latin typeface="Futura PT Book"/>
            </a:rPr>
            <a:t>доля экспортеров – СМСП   в общем объеме </a:t>
          </a:r>
          <a:r>
            <a:rPr lang="ru-RU" sz="2000" b="1" dirty="0" err="1" smtClean="0">
              <a:latin typeface="Futura PT Book"/>
            </a:rPr>
            <a:t>несырьевого</a:t>
          </a:r>
          <a:r>
            <a:rPr lang="ru-RU" sz="2000" b="1" dirty="0" smtClean="0">
              <a:latin typeface="Futura PT Book"/>
            </a:rPr>
            <a:t> экспорта</a:t>
          </a:r>
          <a:endParaRPr lang="ru-RU" sz="2000" b="1" dirty="0">
            <a:latin typeface="Futura PT Book"/>
          </a:endParaRPr>
        </a:p>
      </dgm:t>
    </dgm:pt>
    <dgm:pt modelId="{A9885AE7-BF2C-43B8-86FD-A74F1E2C32E6}" type="parTrans" cxnId="{B4483133-E4C3-4869-A09C-65F55C3C51D6}">
      <dgm:prSet/>
      <dgm:spPr/>
      <dgm:t>
        <a:bodyPr/>
        <a:lstStyle/>
        <a:p>
          <a:endParaRPr lang="ru-RU" sz="2000">
            <a:latin typeface="Futura PT Book"/>
          </a:endParaRPr>
        </a:p>
      </dgm:t>
    </dgm:pt>
    <dgm:pt modelId="{AF2FB9DE-0A55-4C43-809F-4BFD7689421F}" type="sibTrans" cxnId="{B4483133-E4C3-4869-A09C-65F55C3C51D6}">
      <dgm:prSet/>
      <dgm:spPr/>
      <dgm:t>
        <a:bodyPr/>
        <a:lstStyle/>
        <a:p>
          <a:endParaRPr lang="ru-RU" sz="2000">
            <a:latin typeface="Futura PT Book"/>
          </a:endParaRPr>
        </a:p>
      </dgm:t>
    </dgm:pt>
    <dgm:pt modelId="{F5CC3757-005C-4533-AEA6-0B93772555A2}" type="pres">
      <dgm:prSet presAssocID="{2BDEC92F-05E7-4CCE-B6B3-50A3EBD7413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209CAD-5783-4930-BF3D-025B2563A294}" type="pres">
      <dgm:prSet presAssocID="{DD981885-58F1-4B51-B02D-DA69029D244D}" presName="compNode" presStyleCnt="0"/>
      <dgm:spPr/>
      <dgm:t>
        <a:bodyPr/>
        <a:lstStyle/>
        <a:p>
          <a:endParaRPr lang="ru-RU"/>
        </a:p>
      </dgm:t>
    </dgm:pt>
    <dgm:pt modelId="{88A5A4EE-18E9-43BC-AD68-A423E658FD0B}" type="pres">
      <dgm:prSet presAssocID="{DD981885-58F1-4B51-B02D-DA69029D244D}" presName="aNode" presStyleLbl="bgShp" presStyleIdx="0" presStyleCnt="3"/>
      <dgm:spPr/>
      <dgm:t>
        <a:bodyPr/>
        <a:lstStyle/>
        <a:p>
          <a:endParaRPr lang="ru-RU"/>
        </a:p>
      </dgm:t>
    </dgm:pt>
    <dgm:pt modelId="{F2CC0178-FAE2-4963-87B6-04F300BC53DF}" type="pres">
      <dgm:prSet presAssocID="{DD981885-58F1-4B51-B02D-DA69029D244D}" presName="textNode" presStyleLbl="bgShp" presStyleIdx="0" presStyleCnt="3"/>
      <dgm:spPr/>
      <dgm:t>
        <a:bodyPr/>
        <a:lstStyle/>
        <a:p>
          <a:endParaRPr lang="ru-RU"/>
        </a:p>
      </dgm:t>
    </dgm:pt>
    <dgm:pt modelId="{087E98AC-EB3C-49EC-B369-0D02CDBB2C22}" type="pres">
      <dgm:prSet presAssocID="{DD981885-58F1-4B51-B02D-DA69029D244D}" presName="compChildNode" presStyleCnt="0"/>
      <dgm:spPr/>
      <dgm:t>
        <a:bodyPr/>
        <a:lstStyle/>
        <a:p>
          <a:endParaRPr lang="ru-RU"/>
        </a:p>
      </dgm:t>
    </dgm:pt>
    <dgm:pt modelId="{7512AB63-0F98-4F8C-8D2B-97701E8583A3}" type="pres">
      <dgm:prSet presAssocID="{DD981885-58F1-4B51-B02D-DA69029D244D}" presName="theInnerList" presStyleCnt="0"/>
      <dgm:spPr/>
      <dgm:t>
        <a:bodyPr/>
        <a:lstStyle/>
        <a:p>
          <a:endParaRPr lang="ru-RU"/>
        </a:p>
      </dgm:t>
    </dgm:pt>
    <dgm:pt modelId="{0B08A25F-1B17-4028-8ECB-BB4639AD5524}" type="pres">
      <dgm:prSet presAssocID="{AF6FFE34-E60D-42FA-B56A-54B7BA2FA74E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D7C573-3B69-452A-85CF-5CA069C823FC}" type="pres">
      <dgm:prSet presAssocID="{DD981885-58F1-4B51-B02D-DA69029D244D}" presName="aSpace" presStyleCnt="0"/>
      <dgm:spPr/>
      <dgm:t>
        <a:bodyPr/>
        <a:lstStyle/>
        <a:p>
          <a:endParaRPr lang="ru-RU"/>
        </a:p>
      </dgm:t>
    </dgm:pt>
    <dgm:pt modelId="{EB489C21-2FE3-4017-8FE0-FBC720CC06B1}" type="pres">
      <dgm:prSet presAssocID="{523C82B3-6056-463A-9553-2B62448CB74F}" presName="compNode" presStyleCnt="0"/>
      <dgm:spPr/>
      <dgm:t>
        <a:bodyPr/>
        <a:lstStyle/>
        <a:p>
          <a:endParaRPr lang="ru-RU"/>
        </a:p>
      </dgm:t>
    </dgm:pt>
    <dgm:pt modelId="{2F7D1C45-3903-4C8B-B0C7-8131FF82D30B}" type="pres">
      <dgm:prSet presAssocID="{523C82B3-6056-463A-9553-2B62448CB74F}" presName="aNode" presStyleLbl="bgShp" presStyleIdx="1" presStyleCnt="3"/>
      <dgm:spPr/>
      <dgm:t>
        <a:bodyPr/>
        <a:lstStyle/>
        <a:p>
          <a:endParaRPr lang="ru-RU"/>
        </a:p>
      </dgm:t>
    </dgm:pt>
    <dgm:pt modelId="{0633DDE3-BB1D-4510-A792-CD32E9A73BED}" type="pres">
      <dgm:prSet presAssocID="{523C82B3-6056-463A-9553-2B62448CB74F}" presName="textNode" presStyleLbl="bgShp" presStyleIdx="1" presStyleCnt="3"/>
      <dgm:spPr/>
      <dgm:t>
        <a:bodyPr/>
        <a:lstStyle/>
        <a:p>
          <a:endParaRPr lang="ru-RU"/>
        </a:p>
      </dgm:t>
    </dgm:pt>
    <dgm:pt modelId="{B484EA97-B66B-4A39-AF58-16B68C506857}" type="pres">
      <dgm:prSet presAssocID="{523C82B3-6056-463A-9553-2B62448CB74F}" presName="compChildNode" presStyleCnt="0"/>
      <dgm:spPr/>
      <dgm:t>
        <a:bodyPr/>
        <a:lstStyle/>
        <a:p>
          <a:endParaRPr lang="ru-RU"/>
        </a:p>
      </dgm:t>
    </dgm:pt>
    <dgm:pt modelId="{F2311E53-1CB2-4B86-BF7C-F0B1AC478236}" type="pres">
      <dgm:prSet presAssocID="{523C82B3-6056-463A-9553-2B62448CB74F}" presName="theInnerList" presStyleCnt="0"/>
      <dgm:spPr/>
      <dgm:t>
        <a:bodyPr/>
        <a:lstStyle/>
        <a:p>
          <a:endParaRPr lang="ru-RU"/>
        </a:p>
      </dgm:t>
    </dgm:pt>
    <dgm:pt modelId="{97AD6228-FEB6-45AB-AC48-4B1A2FC790DF}" type="pres">
      <dgm:prSet presAssocID="{CD2AE6CA-87F1-4359-A01F-BAFDF0603F8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2032D0-9B78-4F6D-BF0D-027558849F56}" type="pres">
      <dgm:prSet presAssocID="{523C82B3-6056-463A-9553-2B62448CB74F}" presName="aSpace" presStyleCnt="0"/>
      <dgm:spPr/>
      <dgm:t>
        <a:bodyPr/>
        <a:lstStyle/>
        <a:p>
          <a:endParaRPr lang="ru-RU"/>
        </a:p>
      </dgm:t>
    </dgm:pt>
    <dgm:pt modelId="{68DA60FC-0141-40C1-BC26-90B262DC0F31}" type="pres">
      <dgm:prSet presAssocID="{68F1C9D8-64EF-4011-A859-6CCD32EB22ED}" presName="compNode" presStyleCnt="0"/>
      <dgm:spPr/>
      <dgm:t>
        <a:bodyPr/>
        <a:lstStyle/>
        <a:p>
          <a:endParaRPr lang="ru-RU"/>
        </a:p>
      </dgm:t>
    </dgm:pt>
    <dgm:pt modelId="{714E5C3F-41E5-4A1B-9CD7-C17272DF7F99}" type="pres">
      <dgm:prSet presAssocID="{68F1C9D8-64EF-4011-A859-6CCD32EB22ED}" presName="aNode" presStyleLbl="bgShp" presStyleIdx="2" presStyleCnt="3"/>
      <dgm:spPr/>
      <dgm:t>
        <a:bodyPr/>
        <a:lstStyle/>
        <a:p>
          <a:endParaRPr lang="ru-RU"/>
        </a:p>
      </dgm:t>
    </dgm:pt>
    <dgm:pt modelId="{12101BBF-9B41-45BE-ABA5-96DC024BCAEA}" type="pres">
      <dgm:prSet presAssocID="{68F1C9D8-64EF-4011-A859-6CCD32EB22ED}" presName="textNode" presStyleLbl="bgShp" presStyleIdx="2" presStyleCnt="3"/>
      <dgm:spPr/>
      <dgm:t>
        <a:bodyPr/>
        <a:lstStyle/>
        <a:p>
          <a:endParaRPr lang="ru-RU"/>
        </a:p>
      </dgm:t>
    </dgm:pt>
    <dgm:pt modelId="{A367F35C-AC20-4013-AD27-FE05ABD4348C}" type="pres">
      <dgm:prSet presAssocID="{68F1C9D8-64EF-4011-A859-6CCD32EB22ED}" presName="compChildNode" presStyleCnt="0"/>
      <dgm:spPr/>
      <dgm:t>
        <a:bodyPr/>
        <a:lstStyle/>
        <a:p>
          <a:endParaRPr lang="ru-RU"/>
        </a:p>
      </dgm:t>
    </dgm:pt>
    <dgm:pt modelId="{163EEE09-4072-43D8-B975-C506304126D9}" type="pres">
      <dgm:prSet presAssocID="{68F1C9D8-64EF-4011-A859-6CCD32EB22ED}" presName="theInnerList" presStyleCnt="0"/>
      <dgm:spPr/>
      <dgm:t>
        <a:bodyPr/>
        <a:lstStyle/>
        <a:p>
          <a:endParaRPr lang="ru-RU"/>
        </a:p>
      </dgm:t>
    </dgm:pt>
    <dgm:pt modelId="{2EFFBAA9-3D46-4630-B58B-35CA5115BEA7}" type="pres">
      <dgm:prSet presAssocID="{6B5B866C-C949-44AD-9602-360FF42C53A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9CD451-C9ED-4D5B-BFFB-126D19EF5AEE}" type="presOf" srcId="{DD981885-58F1-4B51-B02D-DA69029D244D}" destId="{88A5A4EE-18E9-43BC-AD68-A423E658FD0B}" srcOrd="0" destOrd="0" presId="urn:microsoft.com/office/officeart/2005/8/layout/lProcess2"/>
    <dgm:cxn modelId="{B4483133-E4C3-4869-A09C-65F55C3C51D6}" srcId="{68F1C9D8-64EF-4011-A859-6CCD32EB22ED}" destId="{6B5B866C-C949-44AD-9602-360FF42C53A0}" srcOrd="0" destOrd="0" parTransId="{A9885AE7-BF2C-43B8-86FD-A74F1E2C32E6}" sibTransId="{AF2FB9DE-0A55-4C43-809F-4BFD7689421F}"/>
    <dgm:cxn modelId="{9C15EEF8-FF69-4383-AD6C-39A017CFF983}" srcId="{2BDEC92F-05E7-4CCE-B6B3-50A3EBD74136}" destId="{DD981885-58F1-4B51-B02D-DA69029D244D}" srcOrd="0" destOrd="0" parTransId="{BE18B612-DD02-4387-8CD7-F71E040246D4}" sibTransId="{B392CD0C-66E4-4F54-A02F-F61A679CDC7D}"/>
    <dgm:cxn modelId="{64BD3A03-355E-46A6-B51A-72623CFCA2C7}" srcId="{DD981885-58F1-4B51-B02D-DA69029D244D}" destId="{AF6FFE34-E60D-42FA-B56A-54B7BA2FA74E}" srcOrd="0" destOrd="0" parTransId="{39641C82-9D3A-43AE-A35B-2FA77ACB8023}" sibTransId="{436A4DEA-831C-41CF-B29C-67622C1A6F97}"/>
    <dgm:cxn modelId="{F9CB12BA-C4DE-4DA8-9FB5-F13AD310A81E}" srcId="{2BDEC92F-05E7-4CCE-B6B3-50A3EBD74136}" destId="{68F1C9D8-64EF-4011-A859-6CCD32EB22ED}" srcOrd="2" destOrd="0" parTransId="{F55FB1CE-8019-48F3-8605-E18BACF9339F}" sibTransId="{F3342AD2-30AE-4711-9B96-4A09F2913479}"/>
    <dgm:cxn modelId="{6AA6BA44-D8E6-405F-AD9F-20FF3ADF5C92}" type="presOf" srcId="{68F1C9D8-64EF-4011-A859-6CCD32EB22ED}" destId="{714E5C3F-41E5-4A1B-9CD7-C17272DF7F99}" srcOrd="0" destOrd="0" presId="urn:microsoft.com/office/officeart/2005/8/layout/lProcess2"/>
    <dgm:cxn modelId="{B529C4C9-7DDC-441F-A2A3-BD6B42889133}" srcId="{2BDEC92F-05E7-4CCE-B6B3-50A3EBD74136}" destId="{523C82B3-6056-463A-9553-2B62448CB74F}" srcOrd="1" destOrd="0" parTransId="{A42A23FF-CCE8-4399-96C5-9B1E436E4477}" sibTransId="{68944C3E-9939-4076-85A5-C939E0A10EC9}"/>
    <dgm:cxn modelId="{9E538A94-0C91-4667-825E-5FB1614E6774}" type="presOf" srcId="{523C82B3-6056-463A-9553-2B62448CB74F}" destId="{0633DDE3-BB1D-4510-A792-CD32E9A73BED}" srcOrd="1" destOrd="0" presId="urn:microsoft.com/office/officeart/2005/8/layout/lProcess2"/>
    <dgm:cxn modelId="{5C721C95-6201-4916-A37E-634FDE628A7E}" type="presOf" srcId="{68F1C9D8-64EF-4011-A859-6CCD32EB22ED}" destId="{12101BBF-9B41-45BE-ABA5-96DC024BCAEA}" srcOrd="1" destOrd="0" presId="urn:microsoft.com/office/officeart/2005/8/layout/lProcess2"/>
    <dgm:cxn modelId="{D92E2115-5692-49BF-A556-04DC3042B89B}" srcId="{523C82B3-6056-463A-9553-2B62448CB74F}" destId="{CD2AE6CA-87F1-4359-A01F-BAFDF0603F81}" srcOrd="0" destOrd="0" parTransId="{EC8330F4-50D2-487A-8DEA-794FE884FF04}" sibTransId="{32B0103F-252F-40B5-8323-610CBCB86B15}"/>
    <dgm:cxn modelId="{62B307CB-9A13-474D-AD2A-3F27686F02C5}" type="presOf" srcId="{2BDEC92F-05E7-4CCE-B6B3-50A3EBD74136}" destId="{F5CC3757-005C-4533-AEA6-0B93772555A2}" srcOrd="0" destOrd="0" presId="urn:microsoft.com/office/officeart/2005/8/layout/lProcess2"/>
    <dgm:cxn modelId="{7500154B-856A-4429-AA9A-DD321EDFDEFE}" type="presOf" srcId="{6B5B866C-C949-44AD-9602-360FF42C53A0}" destId="{2EFFBAA9-3D46-4630-B58B-35CA5115BEA7}" srcOrd="0" destOrd="0" presId="urn:microsoft.com/office/officeart/2005/8/layout/lProcess2"/>
    <dgm:cxn modelId="{572CE780-81D1-49D4-9CF1-392AC75B0608}" type="presOf" srcId="{AF6FFE34-E60D-42FA-B56A-54B7BA2FA74E}" destId="{0B08A25F-1B17-4028-8ECB-BB4639AD5524}" srcOrd="0" destOrd="0" presId="urn:microsoft.com/office/officeart/2005/8/layout/lProcess2"/>
    <dgm:cxn modelId="{879C23F7-4DFB-4954-9823-310A4C8A8FAF}" type="presOf" srcId="{CD2AE6CA-87F1-4359-A01F-BAFDF0603F81}" destId="{97AD6228-FEB6-45AB-AC48-4B1A2FC790DF}" srcOrd="0" destOrd="0" presId="urn:microsoft.com/office/officeart/2005/8/layout/lProcess2"/>
    <dgm:cxn modelId="{556C98FA-084F-4F9F-8AF6-6843E34E096F}" type="presOf" srcId="{523C82B3-6056-463A-9553-2B62448CB74F}" destId="{2F7D1C45-3903-4C8B-B0C7-8131FF82D30B}" srcOrd="0" destOrd="0" presId="urn:microsoft.com/office/officeart/2005/8/layout/lProcess2"/>
    <dgm:cxn modelId="{006F3E4F-1100-4F4F-8B4A-4DA00F883E6E}" type="presOf" srcId="{DD981885-58F1-4B51-B02D-DA69029D244D}" destId="{F2CC0178-FAE2-4963-87B6-04F300BC53DF}" srcOrd="1" destOrd="0" presId="urn:microsoft.com/office/officeart/2005/8/layout/lProcess2"/>
    <dgm:cxn modelId="{D1FA131D-9AD6-4249-BDC2-7EC3D845F048}" type="presParOf" srcId="{F5CC3757-005C-4533-AEA6-0B93772555A2}" destId="{88209CAD-5783-4930-BF3D-025B2563A294}" srcOrd="0" destOrd="0" presId="urn:microsoft.com/office/officeart/2005/8/layout/lProcess2"/>
    <dgm:cxn modelId="{90BD6293-C3BC-4C60-9548-7F0FF72946D5}" type="presParOf" srcId="{88209CAD-5783-4930-BF3D-025B2563A294}" destId="{88A5A4EE-18E9-43BC-AD68-A423E658FD0B}" srcOrd="0" destOrd="0" presId="urn:microsoft.com/office/officeart/2005/8/layout/lProcess2"/>
    <dgm:cxn modelId="{EF99227A-5DC8-4D47-B710-FCD807623C8D}" type="presParOf" srcId="{88209CAD-5783-4930-BF3D-025B2563A294}" destId="{F2CC0178-FAE2-4963-87B6-04F300BC53DF}" srcOrd="1" destOrd="0" presId="urn:microsoft.com/office/officeart/2005/8/layout/lProcess2"/>
    <dgm:cxn modelId="{83840C3C-78AB-4B65-BAEB-434D985D5E05}" type="presParOf" srcId="{88209CAD-5783-4930-BF3D-025B2563A294}" destId="{087E98AC-EB3C-49EC-B369-0D02CDBB2C22}" srcOrd="2" destOrd="0" presId="urn:microsoft.com/office/officeart/2005/8/layout/lProcess2"/>
    <dgm:cxn modelId="{88929A25-C81D-47FF-8B81-0567C03DC0EF}" type="presParOf" srcId="{087E98AC-EB3C-49EC-B369-0D02CDBB2C22}" destId="{7512AB63-0F98-4F8C-8D2B-97701E8583A3}" srcOrd="0" destOrd="0" presId="urn:microsoft.com/office/officeart/2005/8/layout/lProcess2"/>
    <dgm:cxn modelId="{702614C2-DF0B-445F-BFB4-35EE67B6BA2F}" type="presParOf" srcId="{7512AB63-0F98-4F8C-8D2B-97701E8583A3}" destId="{0B08A25F-1B17-4028-8ECB-BB4639AD5524}" srcOrd="0" destOrd="0" presId="urn:microsoft.com/office/officeart/2005/8/layout/lProcess2"/>
    <dgm:cxn modelId="{B7D455EB-12C0-4507-BF6A-D041159AF72A}" type="presParOf" srcId="{F5CC3757-005C-4533-AEA6-0B93772555A2}" destId="{C1D7C573-3B69-452A-85CF-5CA069C823FC}" srcOrd="1" destOrd="0" presId="urn:microsoft.com/office/officeart/2005/8/layout/lProcess2"/>
    <dgm:cxn modelId="{E32724A7-349C-4E10-BD9D-4043BB322A0B}" type="presParOf" srcId="{F5CC3757-005C-4533-AEA6-0B93772555A2}" destId="{EB489C21-2FE3-4017-8FE0-FBC720CC06B1}" srcOrd="2" destOrd="0" presId="urn:microsoft.com/office/officeart/2005/8/layout/lProcess2"/>
    <dgm:cxn modelId="{78ABA209-C506-4C1F-B1DC-E633693C6415}" type="presParOf" srcId="{EB489C21-2FE3-4017-8FE0-FBC720CC06B1}" destId="{2F7D1C45-3903-4C8B-B0C7-8131FF82D30B}" srcOrd="0" destOrd="0" presId="urn:microsoft.com/office/officeart/2005/8/layout/lProcess2"/>
    <dgm:cxn modelId="{681ED9EE-44EA-4AE6-8473-2880BD4DDA94}" type="presParOf" srcId="{EB489C21-2FE3-4017-8FE0-FBC720CC06B1}" destId="{0633DDE3-BB1D-4510-A792-CD32E9A73BED}" srcOrd="1" destOrd="0" presId="urn:microsoft.com/office/officeart/2005/8/layout/lProcess2"/>
    <dgm:cxn modelId="{BA394BFA-83DF-420C-BA28-B24DE50F988F}" type="presParOf" srcId="{EB489C21-2FE3-4017-8FE0-FBC720CC06B1}" destId="{B484EA97-B66B-4A39-AF58-16B68C506857}" srcOrd="2" destOrd="0" presId="urn:microsoft.com/office/officeart/2005/8/layout/lProcess2"/>
    <dgm:cxn modelId="{F6123BAA-A3C4-41D8-B2A0-CBF023A39EFB}" type="presParOf" srcId="{B484EA97-B66B-4A39-AF58-16B68C506857}" destId="{F2311E53-1CB2-4B86-BF7C-F0B1AC478236}" srcOrd="0" destOrd="0" presId="urn:microsoft.com/office/officeart/2005/8/layout/lProcess2"/>
    <dgm:cxn modelId="{82852DFA-F532-440C-8E49-EA14B713FB93}" type="presParOf" srcId="{F2311E53-1CB2-4B86-BF7C-F0B1AC478236}" destId="{97AD6228-FEB6-45AB-AC48-4B1A2FC790DF}" srcOrd="0" destOrd="0" presId="urn:microsoft.com/office/officeart/2005/8/layout/lProcess2"/>
    <dgm:cxn modelId="{71C0A088-F639-4C0D-A88D-517C40AE3930}" type="presParOf" srcId="{F5CC3757-005C-4533-AEA6-0B93772555A2}" destId="{502032D0-9B78-4F6D-BF0D-027558849F56}" srcOrd="3" destOrd="0" presId="urn:microsoft.com/office/officeart/2005/8/layout/lProcess2"/>
    <dgm:cxn modelId="{33D43F17-24A2-4912-909E-7BF48B2F63CB}" type="presParOf" srcId="{F5CC3757-005C-4533-AEA6-0B93772555A2}" destId="{68DA60FC-0141-40C1-BC26-90B262DC0F31}" srcOrd="4" destOrd="0" presId="urn:microsoft.com/office/officeart/2005/8/layout/lProcess2"/>
    <dgm:cxn modelId="{2B872C8B-04D9-4DD0-8B1E-6719067936BF}" type="presParOf" srcId="{68DA60FC-0141-40C1-BC26-90B262DC0F31}" destId="{714E5C3F-41E5-4A1B-9CD7-C17272DF7F99}" srcOrd="0" destOrd="0" presId="urn:microsoft.com/office/officeart/2005/8/layout/lProcess2"/>
    <dgm:cxn modelId="{DB9E9C98-8B3A-40FE-8574-F00BEB06F5AB}" type="presParOf" srcId="{68DA60FC-0141-40C1-BC26-90B262DC0F31}" destId="{12101BBF-9B41-45BE-ABA5-96DC024BCAEA}" srcOrd="1" destOrd="0" presId="urn:microsoft.com/office/officeart/2005/8/layout/lProcess2"/>
    <dgm:cxn modelId="{16AD874C-B7CA-45E0-968C-04F33A9798DB}" type="presParOf" srcId="{68DA60FC-0141-40C1-BC26-90B262DC0F31}" destId="{A367F35C-AC20-4013-AD27-FE05ABD4348C}" srcOrd="2" destOrd="0" presId="urn:microsoft.com/office/officeart/2005/8/layout/lProcess2"/>
    <dgm:cxn modelId="{CE6BF72C-2E0E-4355-8022-225FB18294E6}" type="presParOf" srcId="{A367F35C-AC20-4013-AD27-FE05ABD4348C}" destId="{163EEE09-4072-43D8-B975-C506304126D9}" srcOrd="0" destOrd="0" presId="urn:microsoft.com/office/officeart/2005/8/layout/lProcess2"/>
    <dgm:cxn modelId="{83FFC8EA-78AD-4252-82C9-2167B1104526}" type="presParOf" srcId="{163EEE09-4072-43D8-B975-C506304126D9}" destId="{2EFFBAA9-3D46-4630-B58B-35CA5115BEA7}" srcOrd="0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2F5FFC-8FF3-4BB2-BE32-7A93E1AE4487}" type="doc">
      <dgm:prSet loTypeId="urn:microsoft.com/office/officeart/2005/8/layout/list1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238583A-2126-4E5D-8AB6-AC90AAA3AD38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3600" b="1" dirty="0">
              <a:latin typeface="Futura PT Medium"/>
            </a:rPr>
            <a:t>«Акселерация субъектов малого и среднего предпринимательства»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2019BF68-7B5B-4084-921E-851A67F96AF6}" type="sibTrans" cxnId="{E9A3891D-3FE2-4820-A9A1-249D997EA1E4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9241DD55-DCB6-4F85-BA03-8F51AD7EB705}" type="parTrans" cxnId="{E9A3891D-3FE2-4820-A9A1-249D997EA1E4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38F00339-1262-43BD-B80F-95F69E3D0EB3}" type="pres">
      <dgm:prSet presAssocID="{D12F5FFC-8FF3-4BB2-BE32-7A93E1AE448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2E714B-8A0C-480D-B77D-0601D74D1072}" type="pres">
      <dgm:prSet presAssocID="{F238583A-2126-4E5D-8AB6-AC90AAA3AD38}" presName="parentLin" presStyleCnt="0"/>
      <dgm:spPr/>
    </dgm:pt>
    <dgm:pt modelId="{1EBAD472-D4A9-4A06-9B7C-D59D9D6B00F9}" type="pres">
      <dgm:prSet presAssocID="{F238583A-2126-4E5D-8AB6-AC90AAA3AD3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9F7A1B7A-6EC2-4DC2-8747-B4532D87BB8A}" type="pres">
      <dgm:prSet presAssocID="{F238583A-2126-4E5D-8AB6-AC90AAA3AD38}" presName="parentText" presStyleLbl="node1" presStyleIdx="0" presStyleCnt="1" custScaleX="129897" custScaleY="1923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F489BB-C1A2-45C5-9549-2F104318280C}" type="pres">
      <dgm:prSet presAssocID="{F238583A-2126-4E5D-8AB6-AC90AAA3AD38}" presName="negativeSpace" presStyleCnt="0"/>
      <dgm:spPr/>
    </dgm:pt>
    <dgm:pt modelId="{57C87E80-C2B0-4105-A450-4E34EFB6957B}" type="pres">
      <dgm:prSet presAssocID="{F238583A-2126-4E5D-8AB6-AC90AAA3AD3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854D5BA1-8D9C-48B0-8478-97417BFA6486}" type="presOf" srcId="{D12F5FFC-8FF3-4BB2-BE32-7A93E1AE4487}" destId="{38F00339-1262-43BD-B80F-95F69E3D0EB3}" srcOrd="0" destOrd="0" presId="urn:microsoft.com/office/officeart/2005/8/layout/list1"/>
    <dgm:cxn modelId="{F93AA177-9266-4245-BFA5-16E418DDD45D}" type="presOf" srcId="{F238583A-2126-4E5D-8AB6-AC90AAA3AD38}" destId="{9F7A1B7A-6EC2-4DC2-8747-B4532D87BB8A}" srcOrd="1" destOrd="0" presId="urn:microsoft.com/office/officeart/2005/8/layout/list1"/>
    <dgm:cxn modelId="{E9A3891D-3FE2-4820-A9A1-249D997EA1E4}" srcId="{D12F5FFC-8FF3-4BB2-BE32-7A93E1AE4487}" destId="{F238583A-2126-4E5D-8AB6-AC90AAA3AD38}" srcOrd="0" destOrd="0" parTransId="{9241DD55-DCB6-4F85-BA03-8F51AD7EB705}" sibTransId="{2019BF68-7B5B-4084-921E-851A67F96AF6}"/>
    <dgm:cxn modelId="{1577A75A-D75A-46E6-A312-F47286D25DF6}" type="presOf" srcId="{F238583A-2126-4E5D-8AB6-AC90AAA3AD38}" destId="{1EBAD472-D4A9-4A06-9B7C-D59D9D6B00F9}" srcOrd="0" destOrd="0" presId="urn:microsoft.com/office/officeart/2005/8/layout/list1"/>
    <dgm:cxn modelId="{F68BBB57-C078-4EB0-9F53-99D95ED01E91}" type="presParOf" srcId="{38F00339-1262-43BD-B80F-95F69E3D0EB3}" destId="{822E714B-8A0C-480D-B77D-0601D74D1072}" srcOrd="0" destOrd="0" presId="urn:microsoft.com/office/officeart/2005/8/layout/list1"/>
    <dgm:cxn modelId="{1DF4E390-1DB8-4385-AAED-59D9EBF35E57}" type="presParOf" srcId="{822E714B-8A0C-480D-B77D-0601D74D1072}" destId="{1EBAD472-D4A9-4A06-9B7C-D59D9D6B00F9}" srcOrd="0" destOrd="0" presId="urn:microsoft.com/office/officeart/2005/8/layout/list1"/>
    <dgm:cxn modelId="{581D40D5-783C-4C78-858B-0587D1B52DFD}" type="presParOf" srcId="{822E714B-8A0C-480D-B77D-0601D74D1072}" destId="{9F7A1B7A-6EC2-4DC2-8747-B4532D87BB8A}" srcOrd="1" destOrd="0" presId="urn:microsoft.com/office/officeart/2005/8/layout/list1"/>
    <dgm:cxn modelId="{CC4F7D0E-2CD1-4887-8BB2-4F7EFE159362}" type="presParOf" srcId="{38F00339-1262-43BD-B80F-95F69E3D0EB3}" destId="{00F489BB-C1A2-45C5-9549-2F104318280C}" srcOrd="1" destOrd="0" presId="urn:microsoft.com/office/officeart/2005/8/layout/list1"/>
    <dgm:cxn modelId="{30FB13E8-BC74-46CA-9866-5DCB05E21A18}" type="presParOf" srcId="{38F00339-1262-43BD-B80F-95F69E3D0EB3}" destId="{57C87E80-C2B0-4105-A450-4E34EFB6957B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096BFF-BE71-43E3-A208-D47DD365AC79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0AD6680-E405-48C3-9AF3-2C3D5392D0B0}">
      <dgm:prSet phldrT="[Текст]" custT="1"/>
      <dgm:spPr>
        <a:solidFill>
          <a:srgbClr val="7030A0"/>
        </a:solidFill>
      </dgm:spPr>
      <dgm:t>
        <a:bodyPr vert="vert"/>
        <a:lstStyle/>
        <a:p>
          <a:pPr algn="ctr">
            <a:lnSpc>
              <a:spcPct val="90000"/>
            </a:lnSpc>
            <a:spcAft>
              <a:spcPct val="3500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Цель:</a:t>
          </a:r>
        </a:p>
        <a:p>
          <a:pPr algn="ctr">
            <a:lnSpc>
              <a:spcPct val="90000"/>
            </a:lnSpc>
            <a:spcAft>
              <a:spcPct val="35000"/>
            </a:spcAft>
          </a:pPr>
          <a:endParaRPr lang="ru-RU" sz="1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Увеличение численности занятых в сфере МСП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Увеличение доли  экспортеров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7E0A54D9-6B06-4289-8F9F-52A7DB6732E5}" type="parTrans" cxnId="{557C8B43-DB77-4E8A-B7AA-F0CF858026D6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8EF49EC5-9AF7-4DDD-BB08-43CD860B7F77}" type="sibTrans" cxnId="{557C8B43-DB77-4E8A-B7AA-F0CF858026D6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FB99EA72-1DAB-4A02-9B08-C4D6973301E0}">
      <dgm:prSet phldrT="[Текст]" custT="1"/>
      <dgm:spPr/>
      <dgm:t>
        <a:bodyPr/>
        <a:lstStyle/>
        <a:p>
          <a:pPr algn="l"/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поддержка бизнеса в моногородах </a:t>
          </a:r>
        </a:p>
        <a:p>
          <a:pPr algn="l"/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(субсидии социальному бизнесу)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CCDCA7E1-33DE-4363-B849-EBBD62F32332}" type="parTrans" cxnId="{9B9C357E-1453-45E3-8E55-4564115CAE10}">
      <dgm:prSet custT="1"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0B7F1D1C-A943-480E-96E7-AFCDEE8B03E8}" type="sibTrans" cxnId="{9B9C357E-1453-45E3-8E55-4564115CAE10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653371B7-6F6B-4484-A10D-A30FCDD9B372}">
      <dgm:prSet phldrT="[Текст]" custT="1"/>
      <dgm:spPr/>
      <dgm:t>
        <a:bodyPr/>
        <a:lstStyle/>
        <a:p>
          <a:pPr algn="l"/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поддержка производственного  </a:t>
          </a:r>
        </a:p>
        <a:p>
          <a:pPr algn="l"/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бизнеса и предприятий проката      </a:t>
          </a:r>
        </a:p>
        <a:p>
          <a:pPr algn="l"/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спорт оборудования (субсидии)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8E398FFA-95F7-4980-A499-B2DCF750590C}" type="parTrans" cxnId="{7B19FB86-E061-41B7-85FD-FFC2ADDC6AD5}">
      <dgm:prSet custT="1"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A298A730-E6F0-4B66-B40A-BDB3B64C52DE}" type="sibTrans" cxnId="{7B19FB86-E061-41B7-85FD-FFC2ADDC6AD5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FFDAEF1F-7BA8-4E89-96B6-0F77A5E650CC}">
      <dgm:prSet phldrT="[Текст]" custT="1"/>
      <dgm:spPr/>
      <dgm:t>
        <a:bodyPr/>
        <a:lstStyle/>
        <a:p>
          <a:pPr algn="l"/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 работа по созданию промышленных </a:t>
          </a:r>
        </a:p>
        <a:p>
          <a:pPr algn="l"/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 площадок для бизнеса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221D04F4-C92F-42D5-AA7C-9724F8C487F2}" type="parTrans" cxnId="{9B87AD26-EFA5-4201-AAD4-529E010FAE6C}">
      <dgm:prSet custT="1"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5AEAC19C-ACB8-4B10-A2E0-3F1EC0E9A33C}" type="sibTrans" cxnId="{9B87AD26-EFA5-4201-AAD4-529E010FAE6C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1C5ED6E6-D4C2-45EB-A16C-33D941EE4188}">
      <dgm:prSet phldrT="[Текст]" custT="1"/>
      <dgm:spPr/>
      <dgm:t>
        <a:bodyPr/>
        <a:lstStyle/>
        <a:p>
          <a:pPr algn="l"/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 создание экспортного центра и центра </a:t>
          </a:r>
        </a:p>
        <a:p>
          <a:pPr algn="l"/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 «Мой  бизнес»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4063973E-B323-41F3-9669-7D042FD3077B}" type="parTrans" cxnId="{CEE3DF2D-C4BD-4073-9920-4761AA37FDD4}">
      <dgm:prSet custT="1"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FA79B008-249A-485D-881D-34EC453299E4}" type="sibTrans" cxnId="{CEE3DF2D-C4BD-4073-9920-4761AA37FDD4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gm:t>
    </dgm:pt>
    <dgm:pt modelId="{89AC81A2-99FD-4C35-98DE-E693B302C200}" type="pres">
      <dgm:prSet presAssocID="{AA096BFF-BE71-43E3-A208-D47DD365AC7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2D6742-1E3F-4ADF-9D99-774C0CF84943}" type="pres">
      <dgm:prSet presAssocID="{30AD6680-E405-48C3-9AF3-2C3D5392D0B0}" presName="root1" presStyleCnt="0"/>
      <dgm:spPr/>
    </dgm:pt>
    <dgm:pt modelId="{46F9DF4F-BB48-474A-97DF-F873FEB91E7A}" type="pres">
      <dgm:prSet presAssocID="{30AD6680-E405-48C3-9AF3-2C3D5392D0B0}" presName="LevelOneTextNode" presStyleLbl="node0" presStyleIdx="0" presStyleCnt="1" custScaleX="264058" custScaleY="115556" custLinFactNeighborX="2573" custLinFactNeighborY="-2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5522EF-B7C6-4D98-BDD1-2BCDE03EDB0A}" type="pres">
      <dgm:prSet presAssocID="{30AD6680-E405-48C3-9AF3-2C3D5392D0B0}" presName="level2hierChild" presStyleCnt="0"/>
      <dgm:spPr/>
    </dgm:pt>
    <dgm:pt modelId="{6D104FC7-8B7F-4543-A672-C3F5DA12D5E1}" type="pres">
      <dgm:prSet presAssocID="{CCDCA7E1-33DE-4363-B849-EBBD62F32332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0C6AF52F-0CFF-4A77-B0BF-B1C388B3C45D}" type="pres">
      <dgm:prSet presAssocID="{CCDCA7E1-33DE-4363-B849-EBBD62F32332}" presName="connTx" presStyleLbl="parChTrans1D2" presStyleIdx="0" presStyleCnt="4"/>
      <dgm:spPr/>
      <dgm:t>
        <a:bodyPr/>
        <a:lstStyle/>
        <a:p>
          <a:endParaRPr lang="ru-RU"/>
        </a:p>
      </dgm:t>
    </dgm:pt>
    <dgm:pt modelId="{2B16089C-0B2C-4E5A-8EFD-BD4CD492AA64}" type="pres">
      <dgm:prSet presAssocID="{FB99EA72-1DAB-4A02-9B08-C4D6973301E0}" presName="root2" presStyleCnt="0"/>
      <dgm:spPr/>
    </dgm:pt>
    <dgm:pt modelId="{4389BCAB-5859-44CD-8605-3490B287093F}" type="pres">
      <dgm:prSet presAssocID="{FB99EA72-1DAB-4A02-9B08-C4D6973301E0}" presName="LevelTwoTextNode" presStyleLbl="node2" presStyleIdx="0" presStyleCnt="4" custScaleX="263133" custScaleY="1517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C19961-7C8A-4FBA-8B44-4A43CD7ADB29}" type="pres">
      <dgm:prSet presAssocID="{FB99EA72-1DAB-4A02-9B08-C4D6973301E0}" presName="level3hierChild" presStyleCnt="0"/>
      <dgm:spPr/>
    </dgm:pt>
    <dgm:pt modelId="{8F72C18D-0B6B-4903-91F2-EA343B83ADB3}" type="pres">
      <dgm:prSet presAssocID="{8E398FFA-95F7-4980-A499-B2DCF750590C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6718B02E-9C8C-49AF-B96C-E396BC04C8C4}" type="pres">
      <dgm:prSet presAssocID="{8E398FFA-95F7-4980-A499-B2DCF750590C}" presName="connTx" presStyleLbl="parChTrans1D2" presStyleIdx="1" presStyleCnt="4"/>
      <dgm:spPr/>
      <dgm:t>
        <a:bodyPr/>
        <a:lstStyle/>
        <a:p>
          <a:endParaRPr lang="ru-RU"/>
        </a:p>
      </dgm:t>
    </dgm:pt>
    <dgm:pt modelId="{B4659EB1-CD3B-4AE4-A891-41E65B60F904}" type="pres">
      <dgm:prSet presAssocID="{653371B7-6F6B-4484-A10D-A30FCDD9B372}" presName="root2" presStyleCnt="0"/>
      <dgm:spPr/>
    </dgm:pt>
    <dgm:pt modelId="{3B47A556-182E-4912-8C32-95561293B416}" type="pres">
      <dgm:prSet presAssocID="{653371B7-6F6B-4484-A10D-A30FCDD9B372}" presName="LevelTwoTextNode" presStyleLbl="node2" presStyleIdx="1" presStyleCnt="4" custScaleX="263745" custScaleY="209469" custLinFactNeighborX="1052" custLinFactNeighborY="-19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8C9BE4-2CE1-44DD-BBB0-D596291A9D60}" type="pres">
      <dgm:prSet presAssocID="{653371B7-6F6B-4484-A10D-A30FCDD9B372}" presName="level3hierChild" presStyleCnt="0"/>
      <dgm:spPr/>
    </dgm:pt>
    <dgm:pt modelId="{3D62027E-A3B2-4BC9-8AC5-A184FD4E30A0}" type="pres">
      <dgm:prSet presAssocID="{4063973E-B323-41F3-9669-7D042FD3077B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BB2A6932-9721-4EF3-BC8F-0A7EB1ED8554}" type="pres">
      <dgm:prSet presAssocID="{4063973E-B323-41F3-9669-7D042FD3077B}" presName="connTx" presStyleLbl="parChTrans1D2" presStyleIdx="2" presStyleCnt="4"/>
      <dgm:spPr/>
      <dgm:t>
        <a:bodyPr/>
        <a:lstStyle/>
        <a:p>
          <a:endParaRPr lang="ru-RU"/>
        </a:p>
      </dgm:t>
    </dgm:pt>
    <dgm:pt modelId="{504209D1-9C9B-45AC-B53A-2B0CD01E59AA}" type="pres">
      <dgm:prSet presAssocID="{1C5ED6E6-D4C2-45EB-A16C-33D941EE4188}" presName="root2" presStyleCnt="0"/>
      <dgm:spPr/>
    </dgm:pt>
    <dgm:pt modelId="{86D22EF1-5383-4148-818D-12D24F08453C}" type="pres">
      <dgm:prSet presAssocID="{1C5ED6E6-D4C2-45EB-A16C-33D941EE4188}" presName="LevelTwoTextNode" presStyleLbl="node2" presStyleIdx="2" presStyleCnt="4" custScaleX="262684" custScaleY="1291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27B6B4-28AA-4046-A380-272C1020493F}" type="pres">
      <dgm:prSet presAssocID="{1C5ED6E6-D4C2-45EB-A16C-33D941EE4188}" presName="level3hierChild" presStyleCnt="0"/>
      <dgm:spPr/>
    </dgm:pt>
    <dgm:pt modelId="{C6442595-45C4-43C0-B2C8-3EECEDC11954}" type="pres">
      <dgm:prSet presAssocID="{221D04F4-C92F-42D5-AA7C-9724F8C487F2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7758F8EF-E0FA-48D4-AC20-A81E7E4C1452}" type="pres">
      <dgm:prSet presAssocID="{221D04F4-C92F-42D5-AA7C-9724F8C487F2}" presName="connTx" presStyleLbl="parChTrans1D2" presStyleIdx="3" presStyleCnt="4"/>
      <dgm:spPr/>
      <dgm:t>
        <a:bodyPr/>
        <a:lstStyle/>
        <a:p>
          <a:endParaRPr lang="ru-RU"/>
        </a:p>
      </dgm:t>
    </dgm:pt>
    <dgm:pt modelId="{E186B1B3-34E5-46BE-8DD7-DC0A8E83DA44}" type="pres">
      <dgm:prSet presAssocID="{FFDAEF1F-7BA8-4E89-96B6-0F77A5E650CC}" presName="root2" presStyleCnt="0"/>
      <dgm:spPr/>
    </dgm:pt>
    <dgm:pt modelId="{AB1DD24E-A96A-40C2-AC12-7A06C9E48A59}" type="pres">
      <dgm:prSet presAssocID="{FFDAEF1F-7BA8-4E89-96B6-0F77A5E650CC}" presName="LevelTwoTextNode" presStyleLbl="node2" presStyleIdx="3" presStyleCnt="4" custScaleX="262423" custScaleY="1478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8815C8-B97C-4ADA-B5EF-7B92310602C1}" type="pres">
      <dgm:prSet presAssocID="{FFDAEF1F-7BA8-4E89-96B6-0F77A5E650CC}" presName="level3hierChild" presStyleCnt="0"/>
      <dgm:spPr/>
    </dgm:pt>
  </dgm:ptLst>
  <dgm:cxnLst>
    <dgm:cxn modelId="{9F47A65E-56FF-466D-B103-59729686421A}" type="presOf" srcId="{30AD6680-E405-48C3-9AF3-2C3D5392D0B0}" destId="{46F9DF4F-BB48-474A-97DF-F873FEB91E7A}" srcOrd="0" destOrd="0" presId="urn:microsoft.com/office/officeart/2008/layout/HorizontalMultiLevelHierarchy"/>
    <dgm:cxn modelId="{557C8B43-DB77-4E8A-B7AA-F0CF858026D6}" srcId="{AA096BFF-BE71-43E3-A208-D47DD365AC79}" destId="{30AD6680-E405-48C3-9AF3-2C3D5392D0B0}" srcOrd="0" destOrd="0" parTransId="{7E0A54D9-6B06-4289-8F9F-52A7DB6732E5}" sibTransId="{8EF49EC5-9AF7-4DDD-BB08-43CD860B7F77}"/>
    <dgm:cxn modelId="{D7866E42-CAA8-41A2-A47D-B63E9AD9AFEA}" type="presOf" srcId="{AA096BFF-BE71-43E3-A208-D47DD365AC79}" destId="{89AC81A2-99FD-4C35-98DE-E693B302C200}" srcOrd="0" destOrd="0" presId="urn:microsoft.com/office/officeart/2008/layout/HorizontalMultiLevelHierarchy"/>
    <dgm:cxn modelId="{9883EF80-D0B5-40A1-A031-F122F4CF61CD}" type="presOf" srcId="{221D04F4-C92F-42D5-AA7C-9724F8C487F2}" destId="{C6442595-45C4-43C0-B2C8-3EECEDC11954}" srcOrd="0" destOrd="0" presId="urn:microsoft.com/office/officeart/2008/layout/HorizontalMultiLevelHierarchy"/>
    <dgm:cxn modelId="{59956BCE-A3D6-4CD7-B88B-ADEA6529F0D7}" type="presOf" srcId="{8E398FFA-95F7-4980-A499-B2DCF750590C}" destId="{8F72C18D-0B6B-4903-91F2-EA343B83ADB3}" srcOrd="0" destOrd="0" presId="urn:microsoft.com/office/officeart/2008/layout/HorizontalMultiLevelHierarchy"/>
    <dgm:cxn modelId="{944D7D5C-DE38-452B-9A0F-CD3BD5190D2C}" type="presOf" srcId="{8E398FFA-95F7-4980-A499-B2DCF750590C}" destId="{6718B02E-9C8C-49AF-B96C-E396BC04C8C4}" srcOrd="1" destOrd="0" presId="urn:microsoft.com/office/officeart/2008/layout/HorizontalMultiLevelHierarchy"/>
    <dgm:cxn modelId="{E4422DDE-4E4A-4C0F-B717-36E38A555EE1}" type="presOf" srcId="{CCDCA7E1-33DE-4363-B849-EBBD62F32332}" destId="{0C6AF52F-0CFF-4A77-B0BF-B1C388B3C45D}" srcOrd="1" destOrd="0" presId="urn:microsoft.com/office/officeart/2008/layout/HorizontalMultiLevelHierarchy"/>
    <dgm:cxn modelId="{7B19FB86-E061-41B7-85FD-FFC2ADDC6AD5}" srcId="{30AD6680-E405-48C3-9AF3-2C3D5392D0B0}" destId="{653371B7-6F6B-4484-A10D-A30FCDD9B372}" srcOrd="1" destOrd="0" parTransId="{8E398FFA-95F7-4980-A499-B2DCF750590C}" sibTransId="{A298A730-E6F0-4B66-B40A-BDB3B64C52DE}"/>
    <dgm:cxn modelId="{4F143BB8-F32C-4F74-B0EE-61E1999D2DDD}" type="presOf" srcId="{CCDCA7E1-33DE-4363-B849-EBBD62F32332}" destId="{6D104FC7-8B7F-4543-A672-C3F5DA12D5E1}" srcOrd="0" destOrd="0" presId="urn:microsoft.com/office/officeart/2008/layout/HorizontalMultiLevelHierarchy"/>
    <dgm:cxn modelId="{CEE3DF2D-C4BD-4073-9920-4761AA37FDD4}" srcId="{30AD6680-E405-48C3-9AF3-2C3D5392D0B0}" destId="{1C5ED6E6-D4C2-45EB-A16C-33D941EE4188}" srcOrd="2" destOrd="0" parTransId="{4063973E-B323-41F3-9669-7D042FD3077B}" sibTransId="{FA79B008-249A-485D-881D-34EC453299E4}"/>
    <dgm:cxn modelId="{772E6491-8248-44F5-B65E-633C7D50E411}" type="presOf" srcId="{4063973E-B323-41F3-9669-7D042FD3077B}" destId="{BB2A6932-9721-4EF3-BC8F-0A7EB1ED8554}" srcOrd="1" destOrd="0" presId="urn:microsoft.com/office/officeart/2008/layout/HorizontalMultiLevelHierarchy"/>
    <dgm:cxn modelId="{B251F713-0FFE-44B2-AFA7-AC1020147C81}" type="presOf" srcId="{FB99EA72-1DAB-4A02-9B08-C4D6973301E0}" destId="{4389BCAB-5859-44CD-8605-3490B287093F}" srcOrd="0" destOrd="0" presId="urn:microsoft.com/office/officeart/2008/layout/HorizontalMultiLevelHierarchy"/>
    <dgm:cxn modelId="{8502968B-BE86-45B0-91A2-5823FEC64D23}" type="presOf" srcId="{1C5ED6E6-D4C2-45EB-A16C-33D941EE4188}" destId="{86D22EF1-5383-4148-818D-12D24F08453C}" srcOrd="0" destOrd="0" presId="urn:microsoft.com/office/officeart/2008/layout/HorizontalMultiLevelHierarchy"/>
    <dgm:cxn modelId="{074D279A-F39B-432E-925B-A1B8B1126164}" type="presOf" srcId="{653371B7-6F6B-4484-A10D-A30FCDD9B372}" destId="{3B47A556-182E-4912-8C32-95561293B416}" srcOrd="0" destOrd="0" presId="urn:microsoft.com/office/officeart/2008/layout/HorizontalMultiLevelHierarchy"/>
    <dgm:cxn modelId="{BC7BA24F-0C81-4BD1-B861-5A85B839C4C8}" type="presOf" srcId="{221D04F4-C92F-42D5-AA7C-9724F8C487F2}" destId="{7758F8EF-E0FA-48D4-AC20-A81E7E4C1452}" srcOrd="1" destOrd="0" presId="urn:microsoft.com/office/officeart/2008/layout/HorizontalMultiLevelHierarchy"/>
    <dgm:cxn modelId="{C3C4F5C9-9C5C-446F-9E02-FBD7675A4D6F}" type="presOf" srcId="{FFDAEF1F-7BA8-4E89-96B6-0F77A5E650CC}" destId="{AB1DD24E-A96A-40C2-AC12-7A06C9E48A59}" srcOrd="0" destOrd="0" presId="urn:microsoft.com/office/officeart/2008/layout/HorizontalMultiLevelHierarchy"/>
    <dgm:cxn modelId="{9B87AD26-EFA5-4201-AAD4-529E010FAE6C}" srcId="{30AD6680-E405-48C3-9AF3-2C3D5392D0B0}" destId="{FFDAEF1F-7BA8-4E89-96B6-0F77A5E650CC}" srcOrd="3" destOrd="0" parTransId="{221D04F4-C92F-42D5-AA7C-9724F8C487F2}" sibTransId="{5AEAC19C-ACB8-4B10-A2E0-3F1EC0E9A33C}"/>
    <dgm:cxn modelId="{70757FC6-2846-43E0-8177-DF08DDFF311D}" type="presOf" srcId="{4063973E-B323-41F3-9669-7D042FD3077B}" destId="{3D62027E-A3B2-4BC9-8AC5-A184FD4E30A0}" srcOrd="0" destOrd="0" presId="urn:microsoft.com/office/officeart/2008/layout/HorizontalMultiLevelHierarchy"/>
    <dgm:cxn modelId="{9B9C357E-1453-45E3-8E55-4564115CAE10}" srcId="{30AD6680-E405-48C3-9AF3-2C3D5392D0B0}" destId="{FB99EA72-1DAB-4A02-9B08-C4D6973301E0}" srcOrd="0" destOrd="0" parTransId="{CCDCA7E1-33DE-4363-B849-EBBD62F32332}" sibTransId="{0B7F1D1C-A943-480E-96E7-AFCDEE8B03E8}"/>
    <dgm:cxn modelId="{D598B4A6-137E-402A-AC0C-CADE6D6CFB18}" type="presParOf" srcId="{89AC81A2-99FD-4C35-98DE-E693B302C200}" destId="{362D6742-1E3F-4ADF-9D99-774C0CF84943}" srcOrd="0" destOrd="0" presId="urn:microsoft.com/office/officeart/2008/layout/HorizontalMultiLevelHierarchy"/>
    <dgm:cxn modelId="{64C1F798-CCD2-40E0-B518-83DE76E45410}" type="presParOf" srcId="{362D6742-1E3F-4ADF-9D99-774C0CF84943}" destId="{46F9DF4F-BB48-474A-97DF-F873FEB91E7A}" srcOrd="0" destOrd="0" presId="urn:microsoft.com/office/officeart/2008/layout/HorizontalMultiLevelHierarchy"/>
    <dgm:cxn modelId="{B099612D-2CFC-4AC3-A9E2-4A30EEAE301A}" type="presParOf" srcId="{362D6742-1E3F-4ADF-9D99-774C0CF84943}" destId="{645522EF-B7C6-4D98-BDD1-2BCDE03EDB0A}" srcOrd="1" destOrd="0" presId="urn:microsoft.com/office/officeart/2008/layout/HorizontalMultiLevelHierarchy"/>
    <dgm:cxn modelId="{826A51F4-4A79-4CCD-9E22-50FC612DB482}" type="presParOf" srcId="{645522EF-B7C6-4D98-BDD1-2BCDE03EDB0A}" destId="{6D104FC7-8B7F-4543-A672-C3F5DA12D5E1}" srcOrd="0" destOrd="0" presId="urn:microsoft.com/office/officeart/2008/layout/HorizontalMultiLevelHierarchy"/>
    <dgm:cxn modelId="{1C3092CD-4A8F-4B92-AF15-C1E395A9B84A}" type="presParOf" srcId="{6D104FC7-8B7F-4543-A672-C3F5DA12D5E1}" destId="{0C6AF52F-0CFF-4A77-B0BF-B1C388B3C45D}" srcOrd="0" destOrd="0" presId="urn:microsoft.com/office/officeart/2008/layout/HorizontalMultiLevelHierarchy"/>
    <dgm:cxn modelId="{14028B5F-F62F-4248-BC56-320C955EA9B6}" type="presParOf" srcId="{645522EF-B7C6-4D98-BDD1-2BCDE03EDB0A}" destId="{2B16089C-0B2C-4E5A-8EFD-BD4CD492AA64}" srcOrd="1" destOrd="0" presId="urn:microsoft.com/office/officeart/2008/layout/HorizontalMultiLevelHierarchy"/>
    <dgm:cxn modelId="{EE7279D4-C3D1-4574-A644-D863F92C7659}" type="presParOf" srcId="{2B16089C-0B2C-4E5A-8EFD-BD4CD492AA64}" destId="{4389BCAB-5859-44CD-8605-3490B287093F}" srcOrd="0" destOrd="0" presId="urn:microsoft.com/office/officeart/2008/layout/HorizontalMultiLevelHierarchy"/>
    <dgm:cxn modelId="{1A5584B4-28EB-446F-9FFF-373B647F7029}" type="presParOf" srcId="{2B16089C-0B2C-4E5A-8EFD-BD4CD492AA64}" destId="{F4C19961-7C8A-4FBA-8B44-4A43CD7ADB29}" srcOrd="1" destOrd="0" presId="urn:microsoft.com/office/officeart/2008/layout/HorizontalMultiLevelHierarchy"/>
    <dgm:cxn modelId="{20AF344C-3E91-4137-9232-0E79DD0411E9}" type="presParOf" srcId="{645522EF-B7C6-4D98-BDD1-2BCDE03EDB0A}" destId="{8F72C18D-0B6B-4903-91F2-EA343B83ADB3}" srcOrd="2" destOrd="0" presId="urn:microsoft.com/office/officeart/2008/layout/HorizontalMultiLevelHierarchy"/>
    <dgm:cxn modelId="{C2DC39D1-DDD5-4ABB-A112-E07A63E9A48B}" type="presParOf" srcId="{8F72C18D-0B6B-4903-91F2-EA343B83ADB3}" destId="{6718B02E-9C8C-49AF-B96C-E396BC04C8C4}" srcOrd="0" destOrd="0" presId="urn:microsoft.com/office/officeart/2008/layout/HorizontalMultiLevelHierarchy"/>
    <dgm:cxn modelId="{31EBB011-DE1E-49BA-9BBB-4DB605B03FB7}" type="presParOf" srcId="{645522EF-B7C6-4D98-BDD1-2BCDE03EDB0A}" destId="{B4659EB1-CD3B-4AE4-A891-41E65B60F904}" srcOrd="3" destOrd="0" presId="urn:microsoft.com/office/officeart/2008/layout/HorizontalMultiLevelHierarchy"/>
    <dgm:cxn modelId="{75F09456-F4D3-4EDB-A6A5-512178011383}" type="presParOf" srcId="{B4659EB1-CD3B-4AE4-A891-41E65B60F904}" destId="{3B47A556-182E-4912-8C32-95561293B416}" srcOrd="0" destOrd="0" presId="urn:microsoft.com/office/officeart/2008/layout/HorizontalMultiLevelHierarchy"/>
    <dgm:cxn modelId="{B724CCE5-433E-4C1B-9C20-5F61C75AC630}" type="presParOf" srcId="{B4659EB1-CD3B-4AE4-A891-41E65B60F904}" destId="{578C9BE4-2CE1-44DD-BBB0-D596291A9D60}" srcOrd="1" destOrd="0" presId="urn:microsoft.com/office/officeart/2008/layout/HorizontalMultiLevelHierarchy"/>
    <dgm:cxn modelId="{2009009A-D7A9-4D0C-A6E0-3A232A48737A}" type="presParOf" srcId="{645522EF-B7C6-4D98-BDD1-2BCDE03EDB0A}" destId="{3D62027E-A3B2-4BC9-8AC5-A184FD4E30A0}" srcOrd="4" destOrd="0" presId="urn:microsoft.com/office/officeart/2008/layout/HorizontalMultiLevelHierarchy"/>
    <dgm:cxn modelId="{FCA4FA81-AB4D-42A3-AAAE-922C5BCEFE12}" type="presParOf" srcId="{3D62027E-A3B2-4BC9-8AC5-A184FD4E30A0}" destId="{BB2A6932-9721-4EF3-BC8F-0A7EB1ED8554}" srcOrd="0" destOrd="0" presId="urn:microsoft.com/office/officeart/2008/layout/HorizontalMultiLevelHierarchy"/>
    <dgm:cxn modelId="{1C6CC12F-7A2C-49DC-8DCA-97B377CCFAA1}" type="presParOf" srcId="{645522EF-B7C6-4D98-BDD1-2BCDE03EDB0A}" destId="{504209D1-9C9B-45AC-B53A-2B0CD01E59AA}" srcOrd="5" destOrd="0" presId="urn:microsoft.com/office/officeart/2008/layout/HorizontalMultiLevelHierarchy"/>
    <dgm:cxn modelId="{E7AA95D6-E6E1-4BDD-861C-17EA24AD9402}" type="presParOf" srcId="{504209D1-9C9B-45AC-B53A-2B0CD01E59AA}" destId="{86D22EF1-5383-4148-818D-12D24F08453C}" srcOrd="0" destOrd="0" presId="urn:microsoft.com/office/officeart/2008/layout/HorizontalMultiLevelHierarchy"/>
    <dgm:cxn modelId="{4D16FB92-2B2F-4A99-8DC7-B143EB2826B4}" type="presParOf" srcId="{504209D1-9C9B-45AC-B53A-2B0CD01E59AA}" destId="{1F27B6B4-28AA-4046-A380-272C1020493F}" srcOrd="1" destOrd="0" presId="urn:microsoft.com/office/officeart/2008/layout/HorizontalMultiLevelHierarchy"/>
    <dgm:cxn modelId="{E46A9B8C-80E4-4249-832F-B34815799156}" type="presParOf" srcId="{645522EF-B7C6-4D98-BDD1-2BCDE03EDB0A}" destId="{C6442595-45C4-43C0-B2C8-3EECEDC11954}" srcOrd="6" destOrd="0" presId="urn:microsoft.com/office/officeart/2008/layout/HorizontalMultiLevelHierarchy"/>
    <dgm:cxn modelId="{EADB9ECE-A6B8-434A-A54C-177894474185}" type="presParOf" srcId="{C6442595-45C4-43C0-B2C8-3EECEDC11954}" destId="{7758F8EF-E0FA-48D4-AC20-A81E7E4C1452}" srcOrd="0" destOrd="0" presId="urn:microsoft.com/office/officeart/2008/layout/HorizontalMultiLevelHierarchy"/>
    <dgm:cxn modelId="{DA4A83D3-0142-4361-815D-A471A9DF2526}" type="presParOf" srcId="{645522EF-B7C6-4D98-BDD1-2BCDE03EDB0A}" destId="{E186B1B3-34E5-46BE-8DD7-DC0A8E83DA44}" srcOrd="7" destOrd="0" presId="urn:microsoft.com/office/officeart/2008/layout/HorizontalMultiLevelHierarchy"/>
    <dgm:cxn modelId="{5C22A6C3-3B98-416A-811C-E120318666D2}" type="presParOf" srcId="{E186B1B3-34E5-46BE-8DD7-DC0A8E83DA44}" destId="{AB1DD24E-A96A-40C2-AC12-7A06C9E48A59}" srcOrd="0" destOrd="0" presId="urn:microsoft.com/office/officeart/2008/layout/HorizontalMultiLevelHierarchy"/>
    <dgm:cxn modelId="{3D310410-8CE8-4B40-B45B-9127052625C0}" type="presParOf" srcId="{E186B1B3-34E5-46BE-8DD7-DC0A8E83DA44}" destId="{938815C8-B97C-4ADA-B5EF-7B92310602C1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691607-445A-4D0C-A2FF-B270998E5457}" type="doc">
      <dgm:prSet loTypeId="urn:microsoft.com/office/officeart/2005/8/layout/hList7#1" loCatId="process" qsTypeId="urn:microsoft.com/office/officeart/2005/8/quickstyle/3d1" qsCatId="3D" csTypeId="urn:microsoft.com/office/officeart/2005/8/colors/accent1_2" csCatId="accent1" phldr="1"/>
      <dgm:spPr/>
    </dgm:pt>
    <dgm:pt modelId="{AEE38358-BBBF-4875-8F0B-F1484EE9F067}">
      <dgm:prSet phldrT="[Текст]"/>
      <dgm:spPr/>
      <dgm:t>
        <a:bodyPr/>
        <a:lstStyle/>
        <a:p>
          <a:r>
            <a:rPr lang="ru-RU" b="1" dirty="0" smtClean="0">
              <a:latin typeface="Futura PT Medium"/>
            </a:rPr>
            <a:t>842,35 млн.</a:t>
          </a:r>
          <a:endParaRPr lang="ru-RU" b="1" dirty="0">
            <a:latin typeface="Futura PT Medium"/>
          </a:endParaRPr>
        </a:p>
      </dgm:t>
    </dgm:pt>
    <dgm:pt modelId="{C3FD8DE6-FD61-42EF-8385-301113AE0B66}" type="parTrans" cxnId="{594000F3-4C7B-486B-88E0-2818CEE98C27}">
      <dgm:prSet/>
      <dgm:spPr/>
      <dgm:t>
        <a:bodyPr/>
        <a:lstStyle/>
        <a:p>
          <a:endParaRPr lang="ru-RU" b="1">
            <a:latin typeface="Futura PT Medium"/>
          </a:endParaRPr>
        </a:p>
      </dgm:t>
    </dgm:pt>
    <dgm:pt modelId="{AAC0F645-2523-472C-807F-2E6BA6156DFE}" type="sibTrans" cxnId="{594000F3-4C7B-486B-88E0-2818CEE98C27}">
      <dgm:prSet/>
      <dgm:spPr/>
      <dgm:t>
        <a:bodyPr/>
        <a:lstStyle/>
        <a:p>
          <a:endParaRPr lang="ru-RU" b="1">
            <a:latin typeface="Futura PT Medium"/>
          </a:endParaRPr>
        </a:p>
      </dgm:t>
    </dgm:pt>
    <dgm:pt modelId="{7F9337FA-7A2E-4F9F-9695-45F4FCE3D7DC}" type="pres">
      <dgm:prSet presAssocID="{99691607-445A-4D0C-A2FF-B270998E5457}" presName="Name0" presStyleCnt="0">
        <dgm:presLayoutVars>
          <dgm:dir/>
          <dgm:resizeHandles val="exact"/>
        </dgm:presLayoutVars>
      </dgm:prSet>
      <dgm:spPr/>
    </dgm:pt>
    <dgm:pt modelId="{D1408EAF-C541-4CD4-8E40-5AD742EBD065}" type="pres">
      <dgm:prSet presAssocID="{99691607-445A-4D0C-A2FF-B270998E5457}" presName="fgShape" presStyleLbl="fgShp" presStyleIdx="0" presStyleCnt="1" custFlipVert="1" custScaleY="6215"/>
      <dgm:spPr/>
    </dgm:pt>
    <dgm:pt modelId="{4F1487BB-30E0-40B3-AE92-2A76CD227B58}" type="pres">
      <dgm:prSet presAssocID="{99691607-445A-4D0C-A2FF-B270998E5457}" presName="linComp" presStyleCnt="0"/>
      <dgm:spPr/>
    </dgm:pt>
    <dgm:pt modelId="{2BA62C0B-9CFB-4278-95B3-9788033161D1}" type="pres">
      <dgm:prSet presAssocID="{AEE38358-BBBF-4875-8F0B-F1484EE9F067}" presName="compNode" presStyleCnt="0"/>
      <dgm:spPr/>
    </dgm:pt>
    <dgm:pt modelId="{C6930FB1-A050-421A-91F7-373C97531893}" type="pres">
      <dgm:prSet presAssocID="{AEE38358-BBBF-4875-8F0B-F1484EE9F067}" presName="bkgdShape" presStyleLbl="node1" presStyleIdx="0" presStyleCnt="1" custLinFactX="234429" custLinFactNeighborX="300000" custLinFactNeighborY="-7912"/>
      <dgm:spPr/>
      <dgm:t>
        <a:bodyPr/>
        <a:lstStyle/>
        <a:p>
          <a:endParaRPr lang="ru-RU"/>
        </a:p>
      </dgm:t>
    </dgm:pt>
    <dgm:pt modelId="{E9090361-CFD7-45AC-BF50-F717FED3F5F2}" type="pres">
      <dgm:prSet presAssocID="{AEE38358-BBBF-4875-8F0B-F1484EE9F067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BAD68-41CC-4C39-BAE9-789A75C2671D}" type="pres">
      <dgm:prSet presAssocID="{AEE38358-BBBF-4875-8F0B-F1484EE9F067}" presName="invisiNode" presStyleLbl="node1" presStyleIdx="0" presStyleCnt="1"/>
      <dgm:spPr/>
    </dgm:pt>
    <dgm:pt modelId="{E1C9AFF0-4CA6-4790-BC78-E3DEF829800C}" type="pres">
      <dgm:prSet presAssocID="{AEE38358-BBBF-4875-8F0B-F1484EE9F067}" presName="imagNode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612B7124-0D33-4B44-BD2F-A4335F0B2287}" type="presOf" srcId="{99691607-445A-4D0C-A2FF-B270998E5457}" destId="{7F9337FA-7A2E-4F9F-9695-45F4FCE3D7DC}" srcOrd="0" destOrd="0" presId="urn:microsoft.com/office/officeart/2005/8/layout/hList7#1"/>
    <dgm:cxn modelId="{594000F3-4C7B-486B-88E0-2818CEE98C27}" srcId="{99691607-445A-4D0C-A2FF-B270998E5457}" destId="{AEE38358-BBBF-4875-8F0B-F1484EE9F067}" srcOrd="0" destOrd="0" parTransId="{C3FD8DE6-FD61-42EF-8385-301113AE0B66}" sibTransId="{AAC0F645-2523-472C-807F-2E6BA6156DFE}"/>
    <dgm:cxn modelId="{5B6FD97F-EF24-414C-A043-049E1234B59C}" type="presOf" srcId="{AEE38358-BBBF-4875-8F0B-F1484EE9F067}" destId="{C6930FB1-A050-421A-91F7-373C97531893}" srcOrd="0" destOrd="0" presId="urn:microsoft.com/office/officeart/2005/8/layout/hList7#1"/>
    <dgm:cxn modelId="{D1F4A471-2E47-45B7-8266-2E29FAF21BBF}" type="presOf" srcId="{AEE38358-BBBF-4875-8F0B-F1484EE9F067}" destId="{E9090361-CFD7-45AC-BF50-F717FED3F5F2}" srcOrd="1" destOrd="0" presId="urn:microsoft.com/office/officeart/2005/8/layout/hList7#1"/>
    <dgm:cxn modelId="{57C8FBBE-742A-44A1-AC2F-3488157EEE5A}" type="presParOf" srcId="{7F9337FA-7A2E-4F9F-9695-45F4FCE3D7DC}" destId="{D1408EAF-C541-4CD4-8E40-5AD742EBD065}" srcOrd="0" destOrd="0" presId="urn:microsoft.com/office/officeart/2005/8/layout/hList7#1"/>
    <dgm:cxn modelId="{BC8C081C-1BAE-4316-B8C1-E0DAD3811327}" type="presParOf" srcId="{7F9337FA-7A2E-4F9F-9695-45F4FCE3D7DC}" destId="{4F1487BB-30E0-40B3-AE92-2A76CD227B58}" srcOrd="1" destOrd="0" presId="urn:microsoft.com/office/officeart/2005/8/layout/hList7#1"/>
    <dgm:cxn modelId="{9ED05B6C-7D53-44FB-A722-18A5776F79D8}" type="presParOf" srcId="{4F1487BB-30E0-40B3-AE92-2A76CD227B58}" destId="{2BA62C0B-9CFB-4278-95B3-9788033161D1}" srcOrd="0" destOrd="0" presId="urn:microsoft.com/office/officeart/2005/8/layout/hList7#1"/>
    <dgm:cxn modelId="{13518004-9BFE-4B98-95F7-0853D81612A8}" type="presParOf" srcId="{2BA62C0B-9CFB-4278-95B3-9788033161D1}" destId="{C6930FB1-A050-421A-91F7-373C97531893}" srcOrd="0" destOrd="0" presId="urn:microsoft.com/office/officeart/2005/8/layout/hList7#1"/>
    <dgm:cxn modelId="{EFE75DA1-FFED-4EBC-8428-6E401C6C7678}" type="presParOf" srcId="{2BA62C0B-9CFB-4278-95B3-9788033161D1}" destId="{E9090361-CFD7-45AC-BF50-F717FED3F5F2}" srcOrd="1" destOrd="0" presId="urn:microsoft.com/office/officeart/2005/8/layout/hList7#1"/>
    <dgm:cxn modelId="{9529D18D-AA1E-4031-8D14-D42393AB204E}" type="presParOf" srcId="{2BA62C0B-9CFB-4278-95B3-9788033161D1}" destId="{2A3BAD68-41CC-4C39-BAE9-789A75C2671D}" srcOrd="2" destOrd="0" presId="urn:microsoft.com/office/officeart/2005/8/layout/hList7#1"/>
    <dgm:cxn modelId="{EEB6B43C-4966-4851-AC9A-F254A7C7D698}" type="presParOf" srcId="{2BA62C0B-9CFB-4278-95B3-9788033161D1}" destId="{E1C9AFF0-4CA6-4790-BC78-E3DEF829800C}" srcOrd="3" destOrd="0" presId="urn:microsoft.com/office/officeart/2005/8/layout/hList7#1"/>
  </dgm:cxnLst>
  <dgm:bg/>
  <dgm:whole/>
  <dgm:extLst>
    <a:ext uri="http://schemas.microsoft.com/office/drawing/2008/diagram">
      <dsp:dataModelExt xmlns="" xmlns:dsp="http://schemas.microsoft.com/office/drawing/2008/diagram" relId="rId14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E2B425-C72F-4221-95C7-2EDC2125201A}" type="doc">
      <dgm:prSet loTypeId="urn:microsoft.com/office/officeart/2005/8/layout/target3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0228386-6571-4F86-90FB-F8D1DB7D6E94}">
      <dgm:prSet phldrT="[Текст]" custT="1"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Субсидии социальному бизнесу </a:t>
          </a:r>
        </a:p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0" dirty="0" smtClean="0">
              <a:effectLst/>
              <a:latin typeface="Futura PT Medium"/>
            </a:rPr>
            <a:t>257 252 800 руб.</a:t>
          </a:r>
        </a:p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Размер субсидии  </a:t>
          </a:r>
        </a:p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0" dirty="0" smtClean="0">
              <a:effectLst/>
              <a:latin typeface="Futura PT Medium"/>
            </a:rPr>
            <a:t>85 % произведенных затрат, но не более 1,5 млн. руб.</a:t>
          </a:r>
          <a:endParaRPr lang="ru-RU" sz="2000" b="0" dirty="0">
            <a:effectLst/>
            <a:latin typeface="Futura PT Medium"/>
          </a:endParaRPr>
        </a:p>
      </dgm:t>
    </dgm:pt>
    <dgm:pt modelId="{E9E7C774-0532-45A1-8F8B-6EDF0C37C493}" type="parTrans" cxnId="{24C994C0-029A-4167-879F-333BF0D700B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3D6020F1-A032-42BE-8D2B-56FCB6B3886D}" type="sibTrans" cxnId="{24C994C0-029A-4167-879F-333BF0D700B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6105F5BC-6C26-416B-826D-5B83E40982C9}">
      <dgm:prSet phldrT="[Текст]" custT="1"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dirty="0" smtClean="0">
              <a:solidFill>
                <a:srgbClr val="238D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Субсидии для производственного бизнеса 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и малых предприятий </a:t>
          </a:r>
          <a:r>
            <a:rPr lang="ru-RU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проката спорт оборудования 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(субсидии)</a:t>
          </a:r>
        </a:p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0" dirty="0" smtClean="0">
              <a:effectLst/>
              <a:latin typeface="Futura PT Medium"/>
            </a:rPr>
            <a:t>84 216 600 руб.</a:t>
          </a:r>
        </a:p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Размер субсидии (</a:t>
          </a:r>
          <a:r>
            <a:rPr lang="ru-RU" sz="2000" b="1" dirty="0" smtClean="0">
              <a:solidFill>
                <a:srgbClr val="008A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производственные предприятия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) </a:t>
          </a:r>
        </a:p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0" dirty="0" smtClean="0">
              <a:effectLst/>
              <a:latin typeface="Futura PT Medium"/>
            </a:rPr>
            <a:t>50 % произведенных затрат, но не более 1,0 млн. руб.</a:t>
          </a:r>
        </a:p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Размер субсидии (</a:t>
          </a:r>
          <a:r>
            <a:rPr lang="ru-RU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прокат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) </a:t>
          </a:r>
        </a:p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0" dirty="0" smtClean="0">
              <a:effectLst/>
              <a:latin typeface="Futura PT Medium"/>
            </a:rPr>
            <a:t>85 % произведенных затрат, но не более 0,5 млн. руб.</a:t>
          </a:r>
          <a:endParaRPr lang="ru-RU" sz="2000" b="0" dirty="0">
            <a:effectLst/>
            <a:latin typeface="Futura PT Medium"/>
          </a:endParaRPr>
        </a:p>
      </dgm:t>
    </dgm:pt>
    <dgm:pt modelId="{E6C09545-8F6A-4AD7-90CF-167B4387A30D}" type="parTrans" cxnId="{BF556A45-A71C-4431-9162-96BE2034C21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062ED1E3-511D-4386-BF34-A7505C3861E1}" type="sibTrans" cxnId="{BF556A45-A71C-4431-9162-96BE2034C21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BB003D48-B0E4-4B7E-BC6F-741CB4B0563D}" type="pres">
      <dgm:prSet presAssocID="{A4E2B425-C72F-4221-95C7-2EDC2125201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E1C7B0-AD18-43A7-B8F5-9B51E0C57F66}" type="pres">
      <dgm:prSet presAssocID="{90228386-6571-4F86-90FB-F8D1DB7D6E94}" presName="circle1" presStyleLbl="node1" presStyleIdx="0" presStyleCnt="2" custScaleX="54134" custScaleY="75405" custLinFactNeighborX="21213" custLinFactNeighborY="10034"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871787AD-68CC-49A3-9202-D1D023F20D5F}" type="pres">
      <dgm:prSet presAssocID="{90228386-6571-4F86-90FB-F8D1DB7D6E94}" presName="space" presStyleCnt="0"/>
      <dgm:spPr/>
      <dgm:t>
        <a:bodyPr/>
        <a:lstStyle/>
        <a:p>
          <a:endParaRPr lang="ru-RU"/>
        </a:p>
      </dgm:t>
    </dgm:pt>
    <dgm:pt modelId="{52A919C7-3828-44F8-8D8C-212B019F1031}" type="pres">
      <dgm:prSet presAssocID="{90228386-6571-4F86-90FB-F8D1DB7D6E94}" presName="rect1" presStyleLbl="alignAcc1" presStyleIdx="0" presStyleCnt="2" custScaleX="100460" custScaleY="100000" custLinFactNeighborX="-505" custLinFactNeighborY="68"/>
      <dgm:spPr/>
      <dgm:t>
        <a:bodyPr/>
        <a:lstStyle/>
        <a:p>
          <a:endParaRPr lang="ru-RU"/>
        </a:p>
      </dgm:t>
    </dgm:pt>
    <dgm:pt modelId="{885374A3-33FE-41EE-8088-257A3EAEC572}" type="pres">
      <dgm:prSet presAssocID="{6105F5BC-6C26-416B-826D-5B83E40982C9}" presName="vertSpace2" presStyleLbl="node1" presStyleIdx="0" presStyleCnt="2"/>
      <dgm:spPr/>
      <dgm:t>
        <a:bodyPr/>
        <a:lstStyle/>
        <a:p>
          <a:endParaRPr lang="ru-RU"/>
        </a:p>
      </dgm:t>
    </dgm:pt>
    <dgm:pt modelId="{200A1C68-2898-4B2F-AAD5-9650FCD27B27}" type="pres">
      <dgm:prSet presAssocID="{6105F5BC-6C26-416B-826D-5B83E40982C9}" presName="circle2" presStyleLbl="node1" presStyleIdx="1" presStyleCnt="2" custScaleY="123345" custLinFactNeighborX="-377" custLinFactNeighborY="-24"/>
      <dgm:spPr/>
      <dgm:t>
        <a:bodyPr/>
        <a:lstStyle/>
        <a:p>
          <a:endParaRPr lang="ru-RU"/>
        </a:p>
      </dgm:t>
    </dgm:pt>
    <dgm:pt modelId="{B6DF5DDA-988C-4B7F-819D-F554FD6C3DD6}" type="pres">
      <dgm:prSet presAssocID="{6105F5BC-6C26-416B-826D-5B83E40982C9}" presName="rect2" presStyleLbl="alignAcc1" presStyleIdx="1" presStyleCnt="2" custScaleY="124373" custLinFactNeighborX="-505" custLinFactNeighborY="517"/>
      <dgm:spPr/>
      <dgm:t>
        <a:bodyPr/>
        <a:lstStyle/>
        <a:p>
          <a:endParaRPr lang="ru-RU"/>
        </a:p>
      </dgm:t>
    </dgm:pt>
    <dgm:pt modelId="{2B9F1DFC-73C2-4EA5-A463-79552C3AF009}" type="pres">
      <dgm:prSet presAssocID="{90228386-6571-4F86-90FB-F8D1DB7D6E94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70E00-A1E8-4392-94A5-5C1E9F21CD9F}" type="pres">
      <dgm:prSet presAssocID="{6105F5BC-6C26-416B-826D-5B83E40982C9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556A45-A71C-4431-9162-96BE2034C217}" srcId="{A4E2B425-C72F-4221-95C7-2EDC2125201A}" destId="{6105F5BC-6C26-416B-826D-5B83E40982C9}" srcOrd="1" destOrd="0" parTransId="{E6C09545-8F6A-4AD7-90CF-167B4387A30D}" sibTransId="{062ED1E3-511D-4386-BF34-A7505C3861E1}"/>
    <dgm:cxn modelId="{FE8922BF-2934-4998-8E85-8F6A9E608F36}" type="presOf" srcId="{A4E2B425-C72F-4221-95C7-2EDC2125201A}" destId="{BB003D48-B0E4-4B7E-BC6F-741CB4B0563D}" srcOrd="0" destOrd="0" presId="urn:microsoft.com/office/officeart/2005/8/layout/target3"/>
    <dgm:cxn modelId="{003B7955-3467-4F01-B252-DE2B82249043}" type="presOf" srcId="{90228386-6571-4F86-90FB-F8D1DB7D6E94}" destId="{52A919C7-3828-44F8-8D8C-212B019F1031}" srcOrd="0" destOrd="0" presId="urn:microsoft.com/office/officeart/2005/8/layout/target3"/>
    <dgm:cxn modelId="{24C994C0-029A-4167-879F-333BF0D700B7}" srcId="{A4E2B425-C72F-4221-95C7-2EDC2125201A}" destId="{90228386-6571-4F86-90FB-F8D1DB7D6E94}" srcOrd="0" destOrd="0" parTransId="{E9E7C774-0532-45A1-8F8B-6EDF0C37C493}" sibTransId="{3D6020F1-A032-42BE-8D2B-56FCB6B3886D}"/>
    <dgm:cxn modelId="{6F77F232-B880-48F0-ABE6-74AA9DACBD83}" type="presOf" srcId="{6105F5BC-6C26-416B-826D-5B83E40982C9}" destId="{E8470E00-A1E8-4392-94A5-5C1E9F21CD9F}" srcOrd="1" destOrd="0" presId="urn:microsoft.com/office/officeart/2005/8/layout/target3"/>
    <dgm:cxn modelId="{161EE464-5C5D-4563-A1A3-34B243E97717}" type="presOf" srcId="{6105F5BC-6C26-416B-826D-5B83E40982C9}" destId="{B6DF5DDA-988C-4B7F-819D-F554FD6C3DD6}" srcOrd="0" destOrd="0" presId="urn:microsoft.com/office/officeart/2005/8/layout/target3"/>
    <dgm:cxn modelId="{0890C243-F3AE-450D-A60F-901B178F05ED}" type="presOf" srcId="{90228386-6571-4F86-90FB-F8D1DB7D6E94}" destId="{2B9F1DFC-73C2-4EA5-A463-79552C3AF009}" srcOrd="1" destOrd="0" presId="urn:microsoft.com/office/officeart/2005/8/layout/target3"/>
    <dgm:cxn modelId="{73D55B71-5B39-4A05-9BB9-B66ECD47C7E4}" type="presParOf" srcId="{BB003D48-B0E4-4B7E-BC6F-741CB4B0563D}" destId="{DCE1C7B0-AD18-43A7-B8F5-9B51E0C57F66}" srcOrd="0" destOrd="0" presId="urn:microsoft.com/office/officeart/2005/8/layout/target3"/>
    <dgm:cxn modelId="{42D1DF2D-E054-4B85-A63A-2C5286A97872}" type="presParOf" srcId="{BB003D48-B0E4-4B7E-BC6F-741CB4B0563D}" destId="{871787AD-68CC-49A3-9202-D1D023F20D5F}" srcOrd="1" destOrd="0" presId="urn:microsoft.com/office/officeart/2005/8/layout/target3"/>
    <dgm:cxn modelId="{A3D43657-2B74-424F-9A49-0B8B7383B371}" type="presParOf" srcId="{BB003D48-B0E4-4B7E-BC6F-741CB4B0563D}" destId="{52A919C7-3828-44F8-8D8C-212B019F1031}" srcOrd="2" destOrd="0" presId="urn:microsoft.com/office/officeart/2005/8/layout/target3"/>
    <dgm:cxn modelId="{B22E921D-DD49-4257-9502-B72D37F88AA3}" type="presParOf" srcId="{BB003D48-B0E4-4B7E-BC6F-741CB4B0563D}" destId="{885374A3-33FE-41EE-8088-257A3EAEC572}" srcOrd="3" destOrd="0" presId="urn:microsoft.com/office/officeart/2005/8/layout/target3"/>
    <dgm:cxn modelId="{BF72590E-8145-4D8A-B03C-2D0CF7C6FD16}" type="presParOf" srcId="{BB003D48-B0E4-4B7E-BC6F-741CB4B0563D}" destId="{200A1C68-2898-4B2F-AAD5-9650FCD27B27}" srcOrd="4" destOrd="0" presId="urn:microsoft.com/office/officeart/2005/8/layout/target3"/>
    <dgm:cxn modelId="{31407F97-0B0F-4140-BCF3-3E90606E2153}" type="presParOf" srcId="{BB003D48-B0E4-4B7E-BC6F-741CB4B0563D}" destId="{B6DF5DDA-988C-4B7F-819D-F554FD6C3DD6}" srcOrd="5" destOrd="0" presId="urn:microsoft.com/office/officeart/2005/8/layout/target3"/>
    <dgm:cxn modelId="{ED7A1961-964D-48A7-B246-AD22DD07D361}" type="presParOf" srcId="{BB003D48-B0E4-4B7E-BC6F-741CB4B0563D}" destId="{2B9F1DFC-73C2-4EA5-A463-79552C3AF009}" srcOrd="6" destOrd="0" presId="urn:microsoft.com/office/officeart/2005/8/layout/target3"/>
    <dgm:cxn modelId="{3F6E0DE5-8886-4F5D-AE9A-995C60232908}" type="presParOf" srcId="{BB003D48-B0E4-4B7E-BC6F-741CB4B0563D}" destId="{E8470E00-A1E8-4392-94A5-5C1E9F21CD9F}" srcOrd="7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  <a:ext uri="{C62137D5-CB1D-491B-B009-E17868A290BF}">
      <dgm14:recolorImg xmlns=""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EE2ECB5-7B66-4229-9175-4B54B7666E29}" type="doc">
      <dgm:prSet loTypeId="urn:microsoft.com/office/officeart/2005/8/layout/process4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9E3FCD0-C320-4E4B-AE4E-FDD9D9135526}">
      <dgm:prSet phldrT="[Текст]" custT="1"/>
      <dgm:spPr/>
      <dgm:t>
        <a:bodyPr/>
        <a:lstStyle/>
        <a:p>
          <a:r>
            <a:rPr lang="ru-RU" sz="2000" b="1" dirty="0" smtClean="0">
              <a:latin typeface="Futura PT Medium"/>
            </a:rPr>
            <a:t>Заключено соглашение с Российским экспортным центром</a:t>
          </a:r>
          <a:endParaRPr lang="ru-RU" sz="2000" b="1" dirty="0">
            <a:latin typeface="Futura PT Medium"/>
          </a:endParaRPr>
        </a:p>
      </dgm:t>
    </dgm:pt>
    <dgm:pt modelId="{5B301BCC-2055-4731-9F5E-6064E2ADA35D}" type="parTrans" cxnId="{AA531BD0-CF75-4B10-81CD-D14E3D194010}">
      <dgm:prSet/>
      <dgm:spPr/>
      <dgm:t>
        <a:bodyPr/>
        <a:lstStyle/>
        <a:p>
          <a:endParaRPr lang="ru-RU" sz="2000" b="1">
            <a:latin typeface="Futura PT Medium"/>
          </a:endParaRPr>
        </a:p>
      </dgm:t>
    </dgm:pt>
    <dgm:pt modelId="{E62F51DD-F9C3-453D-B4DF-3D244B0ABF8A}" type="sibTrans" cxnId="{AA531BD0-CF75-4B10-81CD-D14E3D194010}">
      <dgm:prSet/>
      <dgm:spPr/>
      <dgm:t>
        <a:bodyPr/>
        <a:lstStyle/>
        <a:p>
          <a:endParaRPr lang="ru-RU" sz="2000" b="1">
            <a:latin typeface="Futura PT Medium"/>
          </a:endParaRPr>
        </a:p>
      </dgm:t>
    </dgm:pt>
    <dgm:pt modelId="{2AA6B1C8-0758-4B99-BBE6-19E1D8A16E47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dirty="0" smtClean="0">
              <a:latin typeface="Futura PT Medium"/>
            </a:rPr>
            <a:t>19 июня заключено соглашение о предоставлении субсидии </a:t>
          </a:r>
        </a:p>
        <a:p>
          <a:pPr>
            <a:spcAft>
              <a:spcPts val="0"/>
            </a:spcAft>
          </a:pPr>
          <a:r>
            <a:rPr lang="ru-RU" sz="2000" b="1" dirty="0" smtClean="0">
              <a:latin typeface="Futura PT Medium"/>
            </a:rPr>
            <a:t>на обеспечение деятельности центра на сумму </a:t>
          </a:r>
        </a:p>
        <a:p>
          <a:pPr>
            <a:spcAft>
              <a:spcPts val="0"/>
            </a:spcAft>
          </a:pPr>
          <a:r>
            <a:rPr lang="ru-RU" sz="2000" b="1" dirty="0" smtClean="0">
              <a:latin typeface="Futura PT Medium"/>
            </a:rPr>
            <a:t>68 млн. 108 тыс. рублей.  </a:t>
          </a:r>
          <a:endParaRPr lang="ru-RU" sz="2000" b="1" dirty="0">
            <a:latin typeface="Futura PT Medium"/>
          </a:endParaRPr>
        </a:p>
      </dgm:t>
    </dgm:pt>
    <dgm:pt modelId="{A1A8FCA4-ACCD-4143-9AC8-E837FD4F9D0F}" type="parTrans" cxnId="{7EF52BBF-F324-46D7-81CF-EF0D51ED4658}">
      <dgm:prSet/>
      <dgm:spPr/>
      <dgm:t>
        <a:bodyPr/>
        <a:lstStyle/>
        <a:p>
          <a:endParaRPr lang="ru-RU" sz="2000" b="1">
            <a:latin typeface="Futura PT Medium"/>
          </a:endParaRPr>
        </a:p>
      </dgm:t>
    </dgm:pt>
    <dgm:pt modelId="{22FB3C1E-F5F1-4C33-AFF3-687CE76D4BAB}" type="sibTrans" cxnId="{7EF52BBF-F324-46D7-81CF-EF0D51ED4658}">
      <dgm:prSet/>
      <dgm:spPr/>
      <dgm:t>
        <a:bodyPr/>
        <a:lstStyle/>
        <a:p>
          <a:endParaRPr lang="ru-RU" sz="2000" b="1">
            <a:latin typeface="Futura PT Medium"/>
          </a:endParaRPr>
        </a:p>
      </dgm:t>
    </dgm:pt>
    <dgm:pt modelId="{D9488E17-A56F-4AD2-808A-5D3B7C0BFB74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dirty="0" smtClean="0">
              <a:latin typeface="Futura PT Medium"/>
            </a:rPr>
            <a:t>Центром  проводятся мероприятия, в результате которых по окончанию 2019 года  </a:t>
          </a:r>
        </a:p>
        <a:p>
          <a:pPr>
            <a:spcAft>
              <a:spcPts val="0"/>
            </a:spcAft>
          </a:pPr>
          <a:r>
            <a:rPr lang="ru-RU" sz="2000" b="1" dirty="0" smtClean="0">
              <a:latin typeface="Futura PT Medium"/>
            </a:rPr>
            <a:t>в регионе появится 33 кузбасских экспортера</a:t>
          </a:r>
          <a:endParaRPr lang="ru-RU" sz="2000" b="1" dirty="0">
            <a:latin typeface="Futura PT Medium"/>
          </a:endParaRPr>
        </a:p>
      </dgm:t>
    </dgm:pt>
    <dgm:pt modelId="{7E98E671-5538-4388-902B-F5DC4FC9C821}" type="parTrans" cxnId="{05E441D0-CA86-4546-B16E-CDA45A49DF3B}">
      <dgm:prSet/>
      <dgm:spPr/>
      <dgm:t>
        <a:bodyPr/>
        <a:lstStyle/>
        <a:p>
          <a:endParaRPr lang="ru-RU" sz="2000" b="1">
            <a:latin typeface="Futura PT Medium"/>
          </a:endParaRPr>
        </a:p>
      </dgm:t>
    </dgm:pt>
    <dgm:pt modelId="{841CCDDC-FADE-400B-AE8A-B5A2752586F1}" type="sibTrans" cxnId="{05E441D0-CA86-4546-B16E-CDA45A49DF3B}">
      <dgm:prSet/>
      <dgm:spPr/>
      <dgm:t>
        <a:bodyPr/>
        <a:lstStyle/>
        <a:p>
          <a:endParaRPr lang="ru-RU" sz="2000" b="1">
            <a:latin typeface="Futura PT Medium"/>
          </a:endParaRPr>
        </a:p>
      </dgm:t>
    </dgm:pt>
    <dgm:pt modelId="{B7D80A2B-7EEF-41FD-AEDD-13ADEC61C32E}" type="pres">
      <dgm:prSet presAssocID="{0EE2ECB5-7B66-4229-9175-4B54B7666E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0D6A0A-430A-40DA-A152-D3FB008D508E}" type="pres">
      <dgm:prSet presAssocID="{D9488E17-A56F-4AD2-808A-5D3B7C0BFB74}" presName="boxAndChildren" presStyleCnt="0"/>
      <dgm:spPr/>
    </dgm:pt>
    <dgm:pt modelId="{20E31E53-2545-43D5-8CC7-D9112B7A9637}" type="pres">
      <dgm:prSet presAssocID="{D9488E17-A56F-4AD2-808A-5D3B7C0BFB74}" presName="parentTextBox" presStyleLbl="node1" presStyleIdx="0" presStyleCnt="3" custScaleY="117181"/>
      <dgm:spPr/>
      <dgm:t>
        <a:bodyPr/>
        <a:lstStyle/>
        <a:p>
          <a:endParaRPr lang="ru-RU"/>
        </a:p>
      </dgm:t>
    </dgm:pt>
    <dgm:pt modelId="{6ED01818-9FEE-42A3-99C7-D5C3C622A9FE}" type="pres">
      <dgm:prSet presAssocID="{22FB3C1E-F5F1-4C33-AFF3-687CE76D4BAB}" presName="sp" presStyleCnt="0"/>
      <dgm:spPr/>
    </dgm:pt>
    <dgm:pt modelId="{D58595A4-45CB-4398-9023-FD6CEF74406D}" type="pres">
      <dgm:prSet presAssocID="{2AA6B1C8-0758-4B99-BBE6-19E1D8A16E47}" presName="arrowAndChildren" presStyleCnt="0"/>
      <dgm:spPr/>
    </dgm:pt>
    <dgm:pt modelId="{F93A3331-9B1B-4D9D-9EED-BC67983F4316}" type="pres">
      <dgm:prSet presAssocID="{2AA6B1C8-0758-4B99-BBE6-19E1D8A16E47}" presName="parentTextArrow" presStyleLbl="node1" presStyleIdx="1" presStyleCnt="3" custScaleY="129970"/>
      <dgm:spPr/>
      <dgm:t>
        <a:bodyPr/>
        <a:lstStyle/>
        <a:p>
          <a:endParaRPr lang="ru-RU"/>
        </a:p>
      </dgm:t>
    </dgm:pt>
    <dgm:pt modelId="{494F7F68-E145-49E5-813C-DACF50B04EF5}" type="pres">
      <dgm:prSet presAssocID="{E62F51DD-F9C3-453D-B4DF-3D244B0ABF8A}" presName="sp" presStyleCnt="0"/>
      <dgm:spPr/>
    </dgm:pt>
    <dgm:pt modelId="{EBD7DA88-DE4E-461C-88E8-A8BA35DB91E3}" type="pres">
      <dgm:prSet presAssocID="{A9E3FCD0-C320-4E4B-AE4E-FDD9D9135526}" presName="arrowAndChildren" presStyleCnt="0"/>
      <dgm:spPr/>
    </dgm:pt>
    <dgm:pt modelId="{1B181E67-6D31-4E60-9782-D4F45BA739E2}" type="pres">
      <dgm:prSet presAssocID="{A9E3FCD0-C320-4E4B-AE4E-FDD9D9135526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9E05860B-A6FA-481D-8EC8-644017AC6FDB}" type="presOf" srcId="{0EE2ECB5-7B66-4229-9175-4B54B7666E29}" destId="{B7D80A2B-7EEF-41FD-AEDD-13ADEC61C32E}" srcOrd="0" destOrd="0" presId="urn:microsoft.com/office/officeart/2005/8/layout/process4"/>
    <dgm:cxn modelId="{402864C7-F9A5-425D-92E0-D913C9E32D1A}" type="presOf" srcId="{2AA6B1C8-0758-4B99-BBE6-19E1D8A16E47}" destId="{F93A3331-9B1B-4D9D-9EED-BC67983F4316}" srcOrd="0" destOrd="0" presId="urn:microsoft.com/office/officeart/2005/8/layout/process4"/>
    <dgm:cxn modelId="{AA531BD0-CF75-4B10-81CD-D14E3D194010}" srcId="{0EE2ECB5-7B66-4229-9175-4B54B7666E29}" destId="{A9E3FCD0-C320-4E4B-AE4E-FDD9D9135526}" srcOrd="0" destOrd="0" parTransId="{5B301BCC-2055-4731-9F5E-6064E2ADA35D}" sibTransId="{E62F51DD-F9C3-453D-B4DF-3D244B0ABF8A}"/>
    <dgm:cxn modelId="{05E441D0-CA86-4546-B16E-CDA45A49DF3B}" srcId="{0EE2ECB5-7B66-4229-9175-4B54B7666E29}" destId="{D9488E17-A56F-4AD2-808A-5D3B7C0BFB74}" srcOrd="2" destOrd="0" parTransId="{7E98E671-5538-4388-902B-F5DC4FC9C821}" sibTransId="{841CCDDC-FADE-400B-AE8A-B5A2752586F1}"/>
    <dgm:cxn modelId="{0679340B-51C4-4B46-A231-941E1FD70408}" type="presOf" srcId="{D9488E17-A56F-4AD2-808A-5D3B7C0BFB74}" destId="{20E31E53-2545-43D5-8CC7-D9112B7A9637}" srcOrd="0" destOrd="0" presId="urn:microsoft.com/office/officeart/2005/8/layout/process4"/>
    <dgm:cxn modelId="{A28A384A-6107-4E80-B774-3FE4A40F3F73}" type="presOf" srcId="{A9E3FCD0-C320-4E4B-AE4E-FDD9D9135526}" destId="{1B181E67-6D31-4E60-9782-D4F45BA739E2}" srcOrd="0" destOrd="0" presId="urn:microsoft.com/office/officeart/2005/8/layout/process4"/>
    <dgm:cxn modelId="{7EF52BBF-F324-46D7-81CF-EF0D51ED4658}" srcId="{0EE2ECB5-7B66-4229-9175-4B54B7666E29}" destId="{2AA6B1C8-0758-4B99-BBE6-19E1D8A16E47}" srcOrd="1" destOrd="0" parTransId="{A1A8FCA4-ACCD-4143-9AC8-E837FD4F9D0F}" sibTransId="{22FB3C1E-F5F1-4C33-AFF3-687CE76D4BAB}"/>
    <dgm:cxn modelId="{6B5E67B9-89B0-4F9B-B453-016CC39DDB83}" type="presParOf" srcId="{B7D80A2B-7EEF-41FD-AEDD-13ADEC61C32E}" destId="{1B0D6A0A-430A-40DA-A152-D3FB008D508E}" srcOrd="0" destOrd="0" presId="urn:microsoft.com/office/officeart/2005/8/layout/process4"/>
    <dgm:cxn modelId="{A3E23C4B-ABD6-4689-8A3C-49C436482345}" type="presParOf" srcId="{1B0D6A0A-430A-40DA-A152-D3FB008D508E}" destId="{20E31E53-2545-43D5-8CC7-D9112B7A9637}" srcOrd="0" destOrd="0" presId="urn:microsoft.com/office/officeart/2005/8/layout/process4"/>
    <dgm:cxn modelId="{6354EB87-987D-4C55-8510-0A05BFFEBCE0}" type="presParOf" srcId="{B7D80A2B-7EEF-41FD-AEDD-13ADEC61C32E}" destId="{6ED01818-9FEE-42A3-99C7-D5C3C622A9FE}" srcOrd="1" destOrd="0" presId="urn:microsoft.com/office/officeart/2005/8/layout/process4"/>
    <dgm:cxn modelId="{75402EE2-F278-4F10-A03C-DB39799295BC}" type="presParOf" srcId="{B7D80A2B-7EEF-41FD-AEDD-13ADEC61C32E}" destId="{D58595A4-45CB-4398-9023-FD6CEF74406D}" srcOrd="2" destOrd="0" presId="urn:microsoft.com/office/officeart/2005/8/layout/process4"/>
    <dgm:cxn modelId="{D33C3501-99A1-4330-A2A8-3FDA8BB239C7}" type="presParOf" srcId="{D58595A4-45CB-4398-9023-FD6CEF74406D}" destId="{F93A3331-9B1B-4D9D-9EED-BC67983F4316}" srcOrd="0" destOrd="0" presId="urn:microsoft.com/office/officeart/2005/8/layout/process4"/>
    <dgm:cxn modelId="{8D94607E-1586-49D9-ABAD-D4E0B0EFF1FF}" type="presParOf" srcId="{B7D80A2B-7EEF-41FD-AEDD-13ADEC61C32E}" destId="{494F7F68-E145-49E5-813C-DACF50B04EF5}" srcOrd="3" destOrd="0" presId="urn:microsoft.com/office/officeart/2005/8/layout/process4"/>
    <dgm:cxn modelId="{EADC5F17-E0AA-4DC1-8B8F-89F93711F430}" type="presParOf" srcId="{B7D80A2B-7EEF-41FD-AEDD-13ADEC61C32E}" destId="{EBD7DA88-DE4E-461C-88E8-A8BA35DB91E3}" srcOrd="4" destOrd="0" presId="urn:microsoft.com/office/officeart/2005/8/layout/process4"/>
    <dgm:cxn modelId="{930B9494-AAA2-41FD-97E3-6CB11E015F6D}" type="presParOf" srcId="{EBD7DA88-DE4E-461C-88E8-A8BA35DB91E3}" destId="{1B181E67-6D31-4E60-9782-D4F45BA739E2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FC06B3E-E078-4BC9-9E4C-237EB79831BE}" type="doc">
      <dgm:prSet loTypeId="urn:microsoft.com/office/officeart/2005/8/layout/bProcess3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948BDD1-1A15-475D-9675-955413B3063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Соглашение о сотрудничестве: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АКО (ЖКХ+ДРППР),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Администрация </a:t>
          </a:r>
          <a:r>
            <a:rPr lang="ru-RU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г.Кемерово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УК «</a:t>
          </a:r>
          <a:r>
            <a:rPr lang="ru-RU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Экоимпульс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» 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1652EF4B-29E8-4EC7-916B-632B0B6D105A}" type="parTrans" cxnId="{791C67FE-13C3-43A2-B7B5-3E0676C965EE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D3E80FD4-90BC-4D2D-8156-EBCC1D12E4B8}" type="sibTrans" cxnId="{791C67FE-13C3-43A2-B7B5-3E0676C965EE}">
      <dgm:prSet custT="1"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31BDBA10-D985-4612-BF0C-0E90B6DFF4C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Заявка в Минэкономразвития РФ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о финансировании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D0481768-6BE4-4B21-91AF-B940AE9714CE}" type="parTrans" cxnId="{ABD56A9E-AB8C-4C39-9007-4F51F011715E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16F4371F-45C3-4A2B-9FAE-4064D0AEF89F}" type="sibTrans" cxnId="{ABD56A9E-AB8C-4C39-9007-4F51F011715E}">
      <dgm:prSet custT="1"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FFB84563-EDDA-4832-BDD4-1BE3A1E992D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Соглашение с Минэкономразвития РФ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о финансировании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(250 </a:t>
          </a:r>
          <a:r>
            <a:rPr lang="ru-RU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млн.руб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.)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79CCB9D2-A3D8-4405-99F6-8C891D7F69CE}" type="parTrans" cxnId="{634FDBF1-BDCA-4F6C-AF33-E41523F20841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37DB8064-865D-4140-A1E2-1FE8D1ED445A}" type="sibTrans" cxnId="{634FDBF1-BDCA-4F6C-AF33-E41523F20841}">
      <dgm:prSet custT="1"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C944F250-8ECF-4973-8ABE-C959893094C2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Разработка НПА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FF5670B2-5021-4237-A029-023DC5CF3E4F}" type="parTrans" cxnId="{39D70E3F-9876-4236-AC76-9FE99C84E16B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9D86667F-3470-49C1-BB04-39B291CE9873}" type="sibTrans" cxnId="{39D70E3F-9876-4236-AC76-9FE99C84E16B}">
      <dgm:prSet custT="1"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850F000A-38D6-492A-9ED4-7F49CEE6980F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Строительство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D1B6BB21-851B-42D0-A4C9-2F96B5230261}" type="parTrans" cxnId="{BB2D7F5C-C98A-42BE-BB5D-13870ECC79E3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A9D79948-A9A9-4E8F-A2F0-8ADC08B460C9}" type="sibTrans" cxnId="{BB2D7F5C-C98A-42BE-BB5D-13870ECC79E3}">
      <dgm:prSet custT="1"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F265A5B3-365D-4200-BDBF-38077196DF91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Апрель 2020г. </a:t>
          </a:r>
        </a:p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ВВОД В ЭКСПЛУАТАЦИЮ ПАРКА «ЗАПАДНЫЙ»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27FF59FA-37FD-4E2A-8D28-CB1C87F2A661}" type="parTrans" cxnId="{35CE0257-61E9-4D5B-A974-017013EA575C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FC48D41B-52B5-4AAF-A7FC-872EC697C038}" type="sibTrans" cxnId="{35CE0257-61E9-4D5B-A974-017013EA575C}">
      <dgm:prSet custT="1"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0EDD4587-0B70-4470-8E94-7001205A7F4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latin typeface="Futura PT Medium"/>
            </a:rPr>
            <a:t>К 2024 году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latin typeface="Futura PT Medium"/>
            </a:rPr>
            <a:t>на территории парка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latin typeface="Futura PT Medium"/>
            </a:rPr>
            <a:t>10 компаний-резидентов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gm:t>
    </dgm:pt>
    <dgm:pt modelId="{81FFC2B5-F5F5-48B4-8B40-95C311A87AE4}" type="parTrans" cxnId="{4358A5AE-1A4B-41DC-B7A3-4018CBE6F09F}">
      <dgm:prSet/>
      <dgm:spPr/>
      <dgm:t>
        <a:bodyPr/>
        <a:lstStyle/>
        <a:p>
          <a:endParaRPr lang="ru-RU" sz="1600">
            <a:latin typeface="Futura PT Medium"/>
          </a:endParaRPr>
        </a:p>
      </dgm:t>
    </dgm:pt>
    <dgm:pt modelId="{43867FDE-3463-4F0E-9BDE-6272A12E3762}" type="sibTrans" cxnId="{4358A5AE-1A4B-41DC-B7A3-4018CBE6F09F}">
      <dgm:prSet/>
      <dgm:spPr/>
      <dgm:t>
        <a:bodyPr/>
        <a:lstStyle/>
        <a:p>
          <a:endParaRPr lang="ru-RU" sz="1600">
            <a:latin typeface="Futura PT Medium"/>
          </a:endParaRPr>
        </a:p>
      </dgm:t>
    </dgm:pt>
    <dgm:pt modelId="{C9E98681-F3DC-43B2-99FB-D5095DA04665}" type="pres">
      <dgm:prSet presAssocID="{FFC06B3E-E078-4BC9-9E4C-237EB79831B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01A23C-DC41-4BE5-B7F2-A6604CA9AE22}" type="pres">
      <dgm:prSet presAssocID="{A948BDD1-1A15-475D-9675-955413B3063C}" presName="node" presStyleLbl="node1" presStyleIdx="0" presStyleCnt="7" custScaleX="287671" custScaleY="1134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2ED73-DA79-4339-82D5-E2F00E422461}" type="pres">
      <dgm:prSet presAssocID="{D3E80FD4-90BC-4D2D-8156-EBCC1D12E4B8}" presName="sibTrans" presStyleLbl="sibTrans1D1" presStyleIdx="0" presStyleCnt="6"/>
      <dgm:spPr/>
      <dgm:t>
        <a:bodyPr/>
        <a:lstStyle/>
        <a:p>
          <a:endParaRPr lang="ru-RU"/>
        </a:p>
      </dgm:t>
    </dgm:pt>
    <dgm:pt modelId="{B8FCA7B4-58C9-4011-9FC6-C5831F8FD007}" type="pres">
      <dgm:prSet presAssocID="{D3E80FD4-90BC-4D2D-8156-EBCC1D12E4B8}" presName="connectorText" presStyleLbl="sibTrans1D1" presStyleIdx="0" presStyleCnt="6"/>
      <dgm:spPr/>
      <dgm:t>
        <a:bodyPr/>
        <a:lstStyle/>
        <a:p>
          <a:endParaRPr lang="ru-RU"/>
        </a:p>
      </dgm:t>
    </dgm:pt>
    <dgm:pt modelId="{A39192B5-4DF6-46BD-8920-7D978708D2BE}" type="pres">
      <dgm:prSet presAssocID="{31BDBA10-D985-4612-BF0C-0E90B6DFF4C1}" presName="node" presStyleLbl="node1" presStyleIdx="1" presStyleCnt="7" custScaleX="1731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31D1C-4DE9-4424-A738-CD532302282D}" type="pres">
      <dgm:prSet presAssocID="{16F4371F-45C3-4A2B-9FAE-4064D0AEF89F}" presName="sibTrans" presStyleLbl="sibTrans1D1" presStyleIdx="1" presStyleCnt="6"/>
      <dgm:spPr/>
      <dgm:t>
        <a:bodyPr/>
        <a:lstStyle/>
        <a:p>
          <a:endParaRPr lang="ru-RU"/>
        </a:p>
      </dgm:t>
    </dgm:pt>
    <dgm:pt modelId="{51656D1D-BCA7-43FA-86EE-BB63C981E396}" type="pres">
      <dgm:prSet presAssocID="{16F4371F-45C3-4A2B-9FAE-4064D0AEF89F}" presName="connectorText" presStyleLbl="sibTrans1D1" presStyleIdx="1" presStyleCnt="6"/>
      <dgm:spPr/>
      <dgm:t>
        <a:bodyPr/>
        <a:lstStyle/>
        <a:p>
          <a:endParaRPr lang="ru-RU"/>
        </a:p>
      </dgm:t>
    </dgm:pt>
    <dgm:pt modelId="{B48AB0F5-88AF-4EB1-8556-ADD7C5B22440}" type="pres">
      <dgm:prSet presAssocID="{FFB84563-EDDA-4832-BDD4-1BE3A1E992DA}" presName="node" presStyleLbl="node1" presStyleIdx="2" presStyleCnt="7" custScaleX="177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5C563-2A19-4027-B217-ACF04B91E490}" type="pres">
      <dgm:prSet presAssocID="{37DB8064-865D-4140-A1E2-1FE8D1ED445A}" presName="sibTrans" presStyleLbl="sibTrans1D1" presStyleIdx="2" presStyleCnt="6"/>
      <dgm:spPr/>
      <dgm:t>
        <a:bodyPr/>
        <a:lstStyle/>
        <a:p>
          <a:endParaRPr lang="ru-RU"/>
        </a:p>
      </dgm:t>
    </dgm:pt>
    <dgm:pt modelId="{632436B8-5402-4EFE-9A8D-CAA2CE7F94D4}" type="pres">
      <dgm:prSet presAssocID="{37DB8064-865D-4140-A1E2-1FE8D1ED445A}" presName="connectorText" presStyleLbl="sibTrans1D1" presStyleIdx="2" presStyleCnt="6"/>
      <dgm:spPr/>
      <dgm:t>
        <a:bodyPr/>
        <a:lstStyle/>
        <a:p>
          <a:endParaRPr lang="ru-RU"/>
        </a:p>
      </dgm:t>
    </dgm:pt>
    <dgm:pt modelId="{838E2FA3-0815-4099-A77D-9FE9DEB2DFFC}" type="pres">
      <dgm:prSet presAssocID="{C944F250-8ECF-4973-8ABE-C959893094C2}" presName="node" presStyleLbl="node1" presStyleIdx="3" presStyleCnt="7" custScaleX="172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2AFAA-E157-4D4F-9226-362EAE0069B5}" type="pres">
      <dgm:prSet presAssocID="{9D86667F-3470-49C1-BB04-39B291CE9873}" presName="sibTrans" presStyleLbl="sibTrans1D1" presStyleIdx="3" presStyleCnt="6"/>
      <dgm:spPr/>
      <dgm:t>
        <a:bodyPr/>
        <a:lstStyle/>
        <a:p>
          <a:endParaRPr lang="ru-RU"/>
        </a:p>
      </dgm:t>
    </dgm:pt>
    <dgm:pt modelId="{5921B26A-AF8A-4A42-A3AD-46996C0CCE06}" type="pres">
      <dgm:prSet presAssocID="{9D86667F-3470-49C1-BB04-39B291CE9873}" presName="connectorText" presStyleLbl="sibTrans1D1" presStyleIdx="3" presStyleCnt="6"/>
      <dgm:spPr/>
      <dgm:t>
        <a:bodyPr/>
        <a:lstStyle/>
        <a:p>
          <a:endParaRPr lang="ru-RU"/>
        </a:p>
      </dgm:t>
    </dgm:pt>
    <dgm:pt modelId="{9CD6F14C-058E-4B25-AC42-D34D4D64FBC9}" type="pres">
      <dgm:prSet presAssocID="{850F000A-38D6-492A-9ED4-7F49CEE6980F}" presName="node" presStyleLbl="node1" presStyleIdx="4" presStyleCnt="7" custScaleX="1162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1B38B-ED64-49B9-BAF0-803BF3095C7D}" type="pres">
      <dgm:prSet presAssocID="{A9D79948-A9A9-4E8F-A2F0-8ADC08B460C9}" presName="sibTrans" presStyleLbl="sibTrans1D1" presStyleIdx="4" presStyleCnt="6"/>
      <dgm:spPr/>
      <dgm:t>
        <a:bodyPr/>
        <a:lstStyle/>
        <a:p>
          <a:endParaRPr lang="ru-RU"/>
        </a:p>
      </dgm:t>
    </dgm:pt>
    <dgm:pt modelId="{2B8AD3D3-EE13-4B81-9C2F-AE6C7F69E9CA}" type="pres">
      <dgm:prSet presAssocID="{A9D79948-A9A9-4E8F-A2F0-8ADC08B460C9}" presName="connectorText" presStyleLbl="sibTrans1D1" presStyleIdx="4" presStyleCnt="6"/>
      <dgm:spPr/>
      <dgm:t>
        <a:bodyPr/>
        <a:lstStyle/>
        <a:p>
          <a:endParaRPr lang="ru-RU"/>
        </a:p>
      </dgm:t>
    </dgm:pt>
    <dgm:pt modelId="{DE83BFDB-10A0-4576-803D-514E849DFA10}" type="pres">
      <dgm:prSet presAssocID="{F265A5B3-365D-4200-BDBF-38077196DF91}" presName="node" presStyleLbl="node1" presStyleIdx="5" presStyleCnt="7" custScaleX="1639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16B26-3981-40A9-9B9B-8907A1B82E68}" type="pres">
      <dgm:prSet presAssocID="{FC48D41B-52B5-4AAF-A7FC-872EC697C038}" presName="sibTrans" presStyleLbl="sibTrans1D1" presStyleIdx="5" presStyleCnt="6"/>
      <dgm:spPr/>
      <dgm:t>
        <a:bodyPr/>
        <a:lstStyle/>
        <a:p>
          <a:endParaRPr lang="ru-RU"/>
        </a:p>
      </dgm:t>
    </dgm:pt>
    <dgm:pt modelId="{D473F2F8-2CFA-4476-A94F-E4BEB7EEE2AC}" type="pres">
      <dgm:prSet presAssocID="{FC48D41B-52B5-4AAF-A7FC-872EC697C038}" presName="connectorText" presStyleLbl="sibTrans1D1" presStyleIdx="5" presStyleCnt="6"/>
      <dgm:spPr/>
      <dgm:t>
        <a:bodyPr/>
        <a:lstStyle/>
        <a:p>
          <a:endParaRPr lang="ru-RU"/>
        </a:p>
      </dgm:t>
    </dgm:pt>
    <dgm:pt modelId="{BF3FBED6-7134-4189-B132-9415BAD38DA8}" type="pres">
      <dgm:prSet presAssocID="{0EDD4587-0B70-4470-8E94-7001205A7F47}" presName="node" presStyleLbl="node1" presStyleIdx="6" presStyleCnt="7" custScaleX="1639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D8AE9A-8052-43E9-83CF-E3D3AC8F0322}" type="presOf" srcId="{37DB8064-865D-4140-A1E2-1FE8D1ED445A}" destId="{632436B8-5402-4EFE-9A8D-CAA2CE7F94D4}" srcOrd="1" destOrd="0" presId="urn:microsoft.com/office/officeart/2005/8/layout/bProcess3"/>
    <dgm:cxn modelId="{905D03B7-8D05-40E4-8EA3-5E770B38FC37}" type="presOf" srcId="{16F4371F-45C3-4A2B-9FAE-4064D0AEF89F}" destId="{51656D1D-BCA7-43FA-86EE-BB63C981E396}" srcOrd="1" destOrd="0" presId="urn:microsoft.com/office/officeart/2005/8/layout/bProcess3"/>
    <dgm:cxn modelId="{ABD56A9E-AB8C-4C39-9007-4F51F011715E}" srcId="{FFC06B3E-E078-4BC9-9E4C-237EB79831BE}" destId="{31BDBA10-D985-4612-BF0C-0E90B6DFF4C1}" srcOrd="1" destOrd="0" parTransId="{D0481768-6BE4-4B21-91AF-B940AE9714CE}" sibTransId="{16F4371F-45C3-4A2B-9FAE-4064D0AEF89F}"/>
    <dgm:cxn modelId="{56B94895-7CAD-4B0C-8CD5-2061067AB0F7}" type="presOf" srcId="{0EDD4587-0B70-4470-8E94-7001205A7F47}" destId="{BF3FBED6-7134-4189-B132-9415BAD38DA8}" srcOrd="0" destOrd="0" presId="urn:microsoft.com/office/officeart/2005/8/layout/bProcess3"/>
    <dgm:cxn modelId="{35CE0257-61E9-4D5B-A974-017013EA575C}" srcId="{FFC06B3E-E078-4BC9-9E4C-237EB79831BE}" destId="{F265A5B3-365D-4200-BDBF-38077196DF91}" srcOrd="5" destOrd="0" parTransId="{27FF59FA-37FD-4E2A-8D28-CB1C87F2A661}" sibTransId="{FC48D41B-52B5-4AAF-A7FC-872EC697C038}"/>
    <dgm:cxn modelId="{4358A5AE-1A4B-41DC-B7A3-4018CBE6F09F}" srcId="{FFC06B3E-E078-4BC9-9E4C-237EB79831BE}" destId="{0EDD4587-0B70-4470-8E94-7001205A7F47}" srcOrd="6" destOrd="0" parTransId="{81FFC2B5-F5F5-48B4-8B40-95C311A87AE4}" sibTransId="{43867FDE-3463-4F0E-9BDE-6272A12E3762}"/>
    <dgm:cxn modelId="{39D70E3F-9876-4236-AC76-9FE99C84E16B}" srcId="{FFC06B3E-E078-4BC9-9E4C-237EB79831BE}" destId="{C944F250-8ECF-4973-8ABE-C959893094C2}" srcOrd="3" destOrd="0" parTransId="{FF5670B2-5021-4237-A029-023DC5CF3E4F}" sibTransId="{9D86667F-3470-49C1-BB04-39B291CE9873}"/>
    <dgm:cxn modelId="{38132D39-397F-4245-8BA3-D053433003E5}" type="presOf" srcId="{FFB84563-EDDA-4832-BDD4-1BE3A1E992DA}" destId="{B48AB0F5-88AF-4EB1-8556-ADD7C5B22440}" srcOrd="0" destOrd="0" presId="urn:microsoft.com/office/officeart/2005/8/layout/bProcess3"/>
    <dgm:cxn modelId="{5B585186-4166-4019-94C1-28625AF9E3A7}" type="presOf" srcId="{FC48D41B-52B5-4AAF-A7FC-872EC697C038}" destId="{D473F2F8-2CFA-4476-A94F-E4BEB7EEE2AC}" srcOrd="1" destOrd="0" presId="urn:microsoft.com/office/officeart/2005/8/layout/bProcess3"/>
    <dgm:cxn modelId="{58B55ACE-20CD-43DC-BC58-AB09805CA738}" type="presOf" srcId="{A9D79948-A9A9-4E8F-A2F0-8ADC08B460C9}" destId="{2B8AD3D3-EE13-4B81-9C2F-AE6C7F69E9CA}" srcOrd="1" destOrd="0" presId="urn:microsoft.com/office/officeart/2005/8/layout/bProcess3"/>
    <dgm:cxn modelId="{8E4C5714-2BB9-4EFF-A271-7E1817E8DF59}" type="presOf" srcId="{D3E80FD4-90BC-4D2D-8156-EBCC1D12E4B8}" destId="{B8FCA7B4-58C9-4011-9FC6-C5831F8FD007}" srcOrd="1" destOrd="0" presId="urn:microsoft.com/office/officeart/2005/8/layout/bProcess3"/>
    <dgm:cxn modelId="{0EB056DF-2ECA-44E7-8471-AFDEF0E71A37}" type="presOf" srcId="{37DB8064-865D-4140-A1E2-1FE8D1ED445A}" destId="{E3F5C563-2A19-4027-B217-ACF04B91E490}" srcOrd="0" destOrd="0" presId="urn:microsoft.com/office/officeart/2005/8/layout/bProcess3"/>
    <dgm:cxn modelId="{EA59AF02-1619-4E70-A463-1149BCB04DC1}" type="presOf" srcId="{9D86667F-3470-49C1-BB04-39B291CE9873}" destId="{5921B26A-AF8A-4A42-A3AD-46996C0CCE06}" srcOrd="1" destOrd="0" presId="urn:microsoft.com/office/officeart/2005/8/layout/bProcess3"/>
    <dgm:cxn modelId="{672469A6-F97B-418F-9D93-FEF63A273472}" type="presOf" srcId="{C944F250-8ECF-4973-8ABE-C959893094C2}" destId="{838E2FA3-0815-4099-A77D-9FE9DEB2DFFC}" srcOrd="0" destOrd="0" presId="urn:microsoft.com/office/officeart/2005/8/layout/bProcess3"/>
    <dgm:cxn modelId="{59C83EA7-A79E-446E-A086-2604EDB2761B}" type="presOf" srcId="{A9D79948-A9A9-4E8F-A2F0-8ADC08B460C9}" destId="{2CA1B38B-ED64-49B9-BAF0-803BF3095C7D}" srcOrd="0" destOrd="0" presId="urn:microsoft.com/office/officeart/2005/8/layout/bProcess3"/>
    <dgm:cxn modelId="{5B4019C0-BABE-45E0-8FE1-838192F95398}" type="presOf" srcId="{16F4371F-45C3-4A2B-9FAE-4064D0AEF89F}" destId="{16A31D1C-4DE9-4424-A738-CD532302282D}" srcOrd="0" destOrd="0" presId="urn:microsoft.com/office/officeart/2005/8/layout/bProcess3"/>
    <dgm:cxn modelId="{8B78E8AE-2A9E-4B83-8B2F-54361E2F6203}" type="presOf" srcId="{F265A5B3-365D-4200-BDBF-38077196DF91}" destId="{DE83BFDB-10A0-4576-803D-514E849DFA10}" srcOrd="0" destOrd="0" presId="urn:microsoft.com/office/officeart/2005/8/layout/bProcess3"/>
    <dgm:cxn modelId="{713461BB-BFB9-4863-8EF9-594389D53DE2}" type="presOf" srcId="{9D86667F-3470-49C1-BB04-39B291CE9873}" destId="{3FE2AFAA-E157-4D4F-9226-362EAE0069B5}" srcOrd="0" destOrd="0" presId="urn:microsoft.com/office/officeart/2005/8/layout/bProcess3"/>
    <dgm:cxn modelId="{BB2D7F5C-C98A-42BE-BB5D-13870ECC79E3}" srcId="{FFC06B3E-E078-4BC9-9E4C-237EB79831BE}" destId="{850F000A-38D6-492A-9ED4-7F49CEE6980F}" srcOrd="4" destOrd="0" parTransId="{D1B6BB21-851B-42D0-A4C9-2F96B5230261}" sibTransId="{A9D79948-A9A9-4E8F-A2F0-8ADC08B460C9}"/>
    <dgm:cxn modelId="{634FDBF1-BDCA-4F6C-AF33-E41523F20841}" srcId="{FFC06B3E-E078-4BC9-9E4C-237EB79831BE}" destId="{FFB84563-EDDA-4832-BDD4-1BE3A1E992DA}" srcOrd="2" destOrd="0" parTransId="{79CCB9D2-A3D8-4405-99F6-8C891D7F69CE}" sibTransId="{37DB8064-865D-4140-A1E2-1FE8D1ED445A}"/>
    <dgm:cxn modelId="{D210F684-A144-44AE-942B-4EAD3840164D}" type="presOf" srcId="{FFC06B3E-E078-4BC9-9E4C-237EB79831BE}" destId="{C9E98681-F3DC-43B2-99FB-D5095DA04665}" srcOrd="0" destOrd="0" presId="urn:microsoft.com/office/officeart/2005/8/layout/bProcess3"/>
    <dgm:cxn modelId="{B70AD8F3-1755-4190-AC51-C9E6E462200E}" type="presOf" srcId="{D3E80FD4-90BC-4D2D-8156-EBCC1D12E4B8}" destId="{90D2ED73-DA79-4339-82D5-E2F00E422461}" srcOrd="0" destOrd="0" presId="urn:microsoft.com/office/officeart/2005/8/layout/bProcess3"/>
    <dgm:cxn modelId="{791C67FE-13C3-43A2-B7B5-3E0676C965EE}" srcId="{FFC06B3E-E078-4BC9-9E4C-237EB79831BE}" destId="{A948BDD1-1A15-475D-9675-955413B3063C}" srcOrd="0" destOrd="0" parTransId="{1652EF4B-29E8-4EC7-916B-632B0B6D105A}" sibTransId="{D3E80FD4-90BC-4D2D-8156-EBCC1D12E4B8}"/>
    <dgm:cxn modelId="{EFAAA771-EC20-4937-860A-80FA3AFA9EE4}" type="presOf" srcId="{A948BDD1-1A15-475D-9675-955413B3063C}" destId="{1901A23C-DC41-4BE5-B7F2-A6604CA9AE22}" srcOrd="0" destOrd="0" presId="urn:microsoft.com/office/officeart/2005/8/layout/bProcess3"/>
    <dgm:cxn modelId="{B4E8F457-49FC-4F32-BDA5-EC9E115B7972}" type="presOf" srcId="{31BDBA10-D985-4612-BF0C-0E90B6DFF4C1}" destId="{A39192B5-4DF6-46BD-8920-7D978708D2BE}" srcOrd="0" destOrd="0" presId="urn:microsoft.com/office/officeart/2005/8/layout/bProcess3"/>
    <dgm:cxn modelId="{C0612993-A539-4298-BCCD-52A9ADC027E5}" type="presOf" srcId="{850F000A-38D6-492A-9ED4-7F49CEE6980F}" destId="{9CD6F14C-058E-4B25-AC42-D34D4D64FBC9}" srcOrd="0" destOrd="0" presId="urn:microsoft.com/office/officeart/2005/8/layout/bProcess3"/>
    <dgm:cxn modelId="{8EF79A74-C951-48CC-91C2-8CB3277EC31B}" type="presOf" srcId="{FC48D41B-52B5-4AAF-A7FC-872EC697C038}" destId="{26416B26-3981-40A9-9B9B-8907A1B82E68}" srcOrd="0" destOrd="0" presId="urn:microsoft.com/office/officeart/2005/8/layout/bProcess3"/>
    <dgm:cxn modelId="{2A713D07-FFCD-45F1-93B0-4473743A7FC8}" type="presParOf" srcId="{C9E98681-F3DC-43B2-99FB-D5095DA04665}" destId="{1901A23C-DC41-4BE5-B7F2-A6604CA9AE22}" srcOrd="0" destOrd="0" presId="urn:microsoft.com/office/officeart/2005/8/layout/bProcess3"/>
    <dgm:cxn modelId="{9DAFE257-EF04-4F21-A1AC-1F92A6780E09}" type="presParOf" srcId="{C9E98681-F3DC-43B2-99FB-D5095DA04665}" destId="{90D2ED73-DA79-4339-82D5-E2F00E422461}" srcOrd="1" destOrd="0" presId="urn:microsoft.com/office/officeart/2005/8/layout/bProcess3"/>
    <dgm:cxn modelId="{F2806D04-FAF8-47FD-8566-7E29D20D6B56}" type="presParOf" srcId="{90D2ED73-DA79-4339-82D5-E2F00E422461}" destId="{B8FCA7B4-58C9-4011-9FC6-C5831F8FD007}" srcOrd="0" destOrd="0" presId="urn:microsoft.com/office/officeart/2005/8/layout/bProcess3"/>
    <dgm:cxn modelId="{735E00B1-1CB9-47AD-9902-2456FF8053EF}" type="presParOf" srcId="{C9E98681-F3DC-43B2-99FB-D5095DA04665}" destId="{A39192B5-4DF6-46BD-8920-7D978708D2BE}" srcOrd="2" destOrd="0" presId="urn:microsoft.com/office/officeart/2005/8/layout/bProcess3"/>
    <dgm:cxn modelId="{AD284C07-59A9-44DD-8932-A7584FD1235F}" type="presParOf" srcId="{C9E98681-F3DC-43B2-99FB-D5095DA04665}" destId="{16A31D1C-4DE9-4424-A738-CD532302282D}" srcOrd="3" destOrd="0" presId="urn:microsoft.com/office/officeart/2005/8/layout/bProcess3"/>
    <dgm:cxn modelId="{57BE7587-ABDB-4A45-9FDB-EC9DF24A9C22}" type="presParOf" srcId="{16A31D1C-4DE9-4424-A738-CD532302282D}" destId="{51656D1D-BCA7-43FA-86EE-BB63C981E396}" srcOrd="0" destOrd="0" presId="urn:microsoft.com/office/officeart/2005/8/layout/bProcess3"/>
    <dgm:cxn modelId="{8AF215CF-12D8-4772-8537-065BA771ACC4}" type="presParOf" srcId="{C9E98681-F3DC-43B2-99FB-D5095DA04665}" destId="{B48AB0F5-88AF-4EB1-8556-ADD7C5B22440}" srcOrd="4" destOrd="0" presId="urn:microsoft.com/office/officeart/2005/8/layout/bProcess3"/>
    <dgm:cxn modelId="{88325F58-D9C4-4DED-8106-9952B1E87B8C}" type="presParOf" srcId="{C9E98681-F3DC-43B2-99FB-D5095DA04665}" destId="{E3F5C563-2A19-4027-B217-ACF04B91E490}" srcOrd="5" destOrd="0" presId="urn:microsoft.com/office/officeart/2005/8/layout/bProcess3"/>
    <dgm:cxn modelId="{F32566D1-CDD3-4468-9E07-B047B46AC384}" type="presParOf" srcId="{E3F5C563-2A19-4027-B217-ACF04B91E490}" destId="{632436B8-5402-4EFE-9A8D-CAA2CE7F94D4}" srcOrd="0" destOrd="0" presId="urn:microsoft.com/office/officeart/2005/8/layout/bProcess3"/>
    <dgm:cxn modelId="{73944849-8694-4495-AEDC-A7CE55461845}" type="presParOf" srcId="{C9E98681-F3DC-43B2-99FB-D5095DA04665}" destId="{838E2FA3-0815-4099-A77D-9FE9DEB2DFFC}" srcOrd="6" destOrd="0" presId="urn:microsoft.com/office/officeart/2005/8/layout/bProcess3"/>
    <dgm:cxn modelId="{BD76A6E2-027D-4F4E-9769-CC59FC0729AB}" type="presParOf" srcId="{C9E98681-F3DC-43B2-99FB-D5095DA04665}" destId="{3FE2AFAA-E157-4D4F-9226-362EAE0069B5}" srcOrd="7" destOrd="0" presId="urn:microsoft.com/office/officeart/2005/8/layout/bProcess3"/>
    <dgm:cxn modelId="{1691AEA3-C85B-4998-A9AB-BB72FD0C4929}" type="presParOf" srcId="{3FE2AFAA-E157-4D4F-9226-362EAE0069B5}" destId="{5921B26A-AF8A-4A42-A3AD-46996C0CCE06}" srcOrd="0" destOrd="0" presId="urn:microsoft.com/office/officeart/2005/8/layout/bProcess3"/>
    <dgm:cxn modelId="{AD1D0651-D581-4010-A780-13347E53C9ED}" type="presParOf" srcId="{C9E98681-F3DC-43B2-99FB-D5095DA04665}" destId="{9CD6F14C-058E-4B25-AC42-D34D4D64FBC9}" srcOrd="8" destOrd="0" presId="urn:microsoft.com/office/officeart/2005/8/layout/bProcess3"/>
    <dgm:cxn modelId="{7004053A-FE63-4F30-B7FD-31F9B2B3895D}" type="presParOf" srcId="{C9E98681-F3DC-43B2-99FB-D5095DA04665}" destId="{2CA1B38B-ED64-49B9-BAF0-803BF3095C7D}" srcOrd="9" destOrd="0" presId="urn:microsoft.com/office/officeart/2005/8/layout/bProcess3"/>
    <dgm:cxn modelId="{B312C32B-6C80-45EF-A322-3B640BC13308}" type="presParOf" srcId="{2CA1B38B-ED64-49B9-BAF0-803BF3095C7D}" destId="{2B8AD3D3-EE13-4B81-9C2F-AE6C7F69E9CA}" srcOrd="0" destOrd="0" presId="urn:microsoft.com/office/officeart/2005/8/layout/bProcess3"/>
    <dgm:cxn modelId="{A11E954D-45B5-4EFF-8C49-724CAF52A6B4}" type="presParOf" srcId="{C9E98681-F3DC-43B2-99FB-D5095DA04665}" destId="{DE83BFDB-10A0-4576-803D-514E849DFA10}" srcOrd="10" destOrd="0" presId="urn:microsoft.com/office/officeart/2005/8/layout/bProcess3"/>
    <dgm:cxn modelId="{2693C2B2-D3A0-4995-8CEB-59F4C593719D}" type="presParOf" srcId="{C9E98681-F3DC-43B2-99FB-D5095DA04665}" destId="{26416B26-3981-40A9-9B9B-8907A1B82E68}" srcOrd="11" destOrd="0" presId="urn:microsoft.com/office/officeart/2005/8/layout/bProcess3"/>
    <dgm:cxn modelId="{C539E163-4231-4046-BE07-F3A07902A664}" type="presParOf" srcId="{26416B26-3981-40A9-9B9B-8907A1B82E68}" destId="{D473F2F8-2CFA-4476-A94F-E4BEB7EEE2AC}" srcOrd="0" destOrd="0" presId="urn:microsoft.com/office/officeart/2005/8/layout/bProcess3"/>
    <dgm:cxn modelId="{1115268E-2774-4E0E-8D23-A523D0A0CD76}" type="presParOf" srcId="{C9E98681-F3DC-43B2-99FB-D5095DA04665}" destId="{BF3FBED6-7134-4189-B132-9415BAD38DA8}" srcOrd="12" destOrd="0" presId="urn:microsoft.com/office/officeart/2005/8/layout/bProcess3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9AD384B-10CF-4689-BAF0-99E8ECCBC33B}" type="doc">
      <dgm:prSet loTypeId="urn:microsoft.com/office/officeart/2005/8/layout/vList3#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05E265-7D1E-423F-96AE-A28F20ED7CF0}">
      <dgm:prSet phldrT="[Текст]" custT="1"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dirty="0" smtClean="0">
              <a:latin typeface="Futura PT Medium"/>
            </a:rPr>
            <a:t>177  социальных предпринимателей моногородов и </a:t>
          </a:r>
        </a:p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dirty="0" smtClean="0">
              <a:latin typeface="Futura PT Medium"/>
            </a:rPr>
            <a:t>80 производственных компаний и пунктов проката инвентаря получат  финансовую поддержку</a:t>
          </a:r>
          <a:endParaRPr lang="ru-RU" sz="1800" b="1" dirty="0">
            <a:latin typeface="Futura PT Medium"/>
          </a:endParaRPr>
        </a:p>
      </dgm:t>
    </dgm:pt>
    <dgm:pt modelId="{4CF37135-0E46-49DA-BDB6-E14D8AFB730A}" type="parTrans" cxnId="{FF46FF9F-3445-4CF8-B37C-9A64C26A393E}">
      <dgm:prSet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>
            <a:latin typeface="Futura PT Medium"/>
          </a:endParaRPr>
        </a:p>
      </dgm:t>
    </dgm:pt>
    <dgm:pt modelId="{27C43A2A-DC48-406C-B3B1-BCD82B877A27}" type="sibTrans" cxnId="{FF46FF9F-3445-4CF8-B37C-9A64C26A393E}">
      <dgm:prSet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>
            <a:latin typeface="Futura PT Medium"/>
          </a:endParaRPr>
        </a:p>
      </dgm:t>
    </dgm:pt>
    <dgm:pt modelId="{314259E4-5271-4838-8389-4F6D717DE834}">
      <dgm:prSet phldrT="[Текст]" custT="1"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dirty="0" smtClean="0">
              <a:latin typeface="Futura PT Medium"/>
            </a:rPr>
            <a:t>33 кузбасских компании  - выведены на экспорт</a:t>
          </a:r>
          <a:endParaRPr lang="ru-RU" sz="1800" b="1" dirty="0">
            <a:latin typeface="Futura PT Medium"/>
          </a:endParaRPr>
        </a:p>
      </dgm:t>
    </dgm:pt>
    <dgm:pt modelId="{11D13CA0-CE31-4FF6-BCFF-926DEE45B044}" type="parTrans" cxnId="{11CDC7AF-D457-4C84-93F8-B8D8C648B5A3}">
      <dgm:prSet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>
            <a:latin typeface="Futura PT Medium"/>
          </a:endParaRPr>
        </a:p>
      </dgm:t>
    </dgm:pt>
    <dgm:pt modelId="{E4139E1B-53FE-4CFB-8947-6403220A20B1}" type="sibTrans" cxnId="{11CDC7AF-D457-4C84-93F8-B8D8C648B5A3}">
      <dgm:prSet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>
            <a:latin typeface="Futura PT Medium"/>
          </a:endParaRPr>
        </a:p>
      </dgm:t>
    </dgm:pt>
    <dgm:pt modelId="{2C2AF8E0-0843-4087-859E-BB3767539696}">
      <dgm:prSet phldrT="[Текст]" custT="1"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dirty="0" smtClean="0">
              <a:latin typeface="Futura PT Medium"/>
            </a:rPr>
            <a:t>апрель 2020 года - введены в эксплуатацию объекты инженерной инфраструктуры индустриального парка «Западный» (г. Кемерово)</a:t>
          </a:r>
          <a:endParaRPr lang="ru-RU" sz="1800" b="1" dirty="0">
            <a:latin typeface="Futura PT Medium"/>
          </a:endParaRPr>
        </a:p>
      </dgm:t>
    </dgm:pt>
    <dgm:pt modelId="{A380662F-3CC9-45D6-A3DA-6532A9E2BCD2}" type="parTrans" cxnId="{AFC69B97-F56E-4FD4-B0E1-79D2F259AD47}">
      <dgm:prSet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>
            <a:latin typeface="Futura PT Medium"/>
          </a:endParaRPr>
        </a:p>
      </dgm:t>
    </dgm:pt>
    <dgm:pt modelId="{6862DDD3-C469-4BEC-921B-648A4685F8DC}" type="sibTrans" cxnId="{AFC69B97-F56E-4FD4-B0E1-79D2F259AD47}">
      <dgm:prSet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>
            <a:latin typeface="Futura PT Medium"/>
          </a:endParaRPr>
        </a:p>
      </dgm:t>
    </dgm:pt>
    <dgm:pt modelId="{F6AEC818-0522-4F98-8A78-4F10FE81FFD8}" type="pres">
      <dgm:prSet presAssocID="{D9AD384B-10CF-4689-BAF0-99E8ECCBC33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CB8211-978B-4FCD-B7B3-626577BD43D8}" type="pres">
      <dgm:prSet presAssocID="{1005E265-7D1E-423F-96AE-A28F20ED7CF0}" presName="composite" presStyleCnt="0"/>
      <dgm:spPr/>
      <dgm:t>
        <a:bodyPr/>
        <a:lstStyle/>
        <a:p>
          <a:endParaRPr lang="ru-RU"/>
        </a:p>
      </dgm:t>
    </dgm:pt>
    <dgm:pt modelId="{E7297A77-2EA7-4FC7-A61B-82ECEBCA5C54}" type="pres">
      <dgm:prSet presAssocID="{1005E265-7D1E-423F-96AE-A28F20ED7CF0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ru-RU"/>
        </a:p>
      </dgm:t>
    </dgm:pt>
    <dgm:pt modelId="{37361E01-63D0-4C09-A2EA-9C903FD7C2ED}" type="pres">
      <dgm:prSet presAssocID="{1005E265-7D1E-423F-96AE-A28F20ED7CF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50C75-4C7B-430F-879B-6CA79ED4EA36}" type="pres">
      <dgm:prSet presAssocID="{27C43A2A-DC48-406C-B3B1-BCD82B877A27}" presName="spacing" presStyleCnt="0"/>
      <dgm:spPr/>
      <dgm:t>
        <a:bodyPr/>
        <a:lstStyle/>
        <a:p>
          <a:endParaRPr lang="ru-RU"/>
        </a:p>
      </dgm:t>
    </dgm:pt>
    <dgm:pt modelId="{8024E99A-7E56-42BA-B884-3C7EF90F6E6A}" type="pres">
      <dgm:prSet presAssocID="{314259E4-5271-4838-8389-4F6D717DE834}" presName="composite" presStyleCnt="0"/>
      <dgm:spPr/>
      <dgm:t>
        <a:bodyPr/>
        <a:lstStyle/>
        <a:p>
          <a:endParaRPr lang="ru-RU"/>
        </a:p>
      </dgm:t>
    </dgm:pt>
    <dgm:pt modelId="{FD049733-7696-4E44-A559-8324C8ECE787}" type="pres">
      <dgm:prSet presAssocID="{314259E4-5271-4838-8389-4F6D717DE834}" presName="imgShp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ru-RU"/>
        </a:p>
      </dgm:t>
    </dgm:pt>
    <dgm:pt modelId="{1E33C680-3E80-4158-B1D7-36600CD86D84}" type="pres">
      <dgm:prSet presAssocID="{314259E4-5271-4838-8389-4F6D717DE834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402DB-170D-425C-AFCE-8138E5A78ACA}" type="pres">
      <dgm:prSet presAssocID="{E4139E1B-53FE-4CFB-8947-6403220A20B1}" presName="spacing" presStyleCnt="0"/>
      <dgm:spPr/>
      <dgm:t>
        <a:bodyPr/>
        <a:lstStyle/>
        <a:p>
          <a:endParaRPr lang="ru-RU"/>
        </a:p>
      </dgm:t>
    </dgm:pt>
    <dgm:pt modelId="{E300C7C1-304A-420E-9920-E0F5B8D73563}" type="pres">
      <dgm:prSet presAssocID="{2C2AF8E0-0843-4087-859E-BB3767539696}" presName="composite" presStyleCnt="0"/>
      <dgm:spPr/>
      <dgm:t>
        <a:bodyPr/>
        <a:lstStyle/>
        <a:p>
          <a:endParaRPr lang="ru-RU"/>
        </a:p>
      </dgm:t>
    </dgm:pt>
    <dgm:pt modelId="{E6D88B53-B3AD-4FE7-A52E-2D9E58475E19}" type="pres">
      <dgm:prSet presAssocID="{2C2AF8E0-0843-4087-859E-BB3767539696}" presName="imgShp" presStyleLbl="fgImgPlace1" presStyleIdx="2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ru-RU"/>
        </a:p>
      </dgm:t>
    </dgm:pt>
    <dgm:pt modelId="{32EF6AC1-D013-4914-A952-60D8DA72EF36}" type="pres">
      <dgm:prSet presAssocID="{2C2AF8E0-0843-4087-859E-BB376753969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E3B629-0B56-4059-96A2-6329FC6A2922}" type="presOf" srcId="{1005E265-7D1E-423F-96AE-A28F20ED7CF0}" destId="{37361E01-63D0-4C09-A2EA-9C903FD7C2ED}" srcOrd="0" destOrd="0" presId="urn:microsoft.com/office/officeart/2005/8/layout/vList3#1"/>
    <dgm:cxn modelId="{5C121AFC-93D1-4B1F-9076-7040FB7EECC6}" type="presOf" srcId="{D9AD384B-10CF-4689-BAF0-99E8ECCBC33B}" destId="{F6AEC818-0522-4F98-8A78-4F10FE81FFD8}" srcOrd="0" destOrd="0" presId="urn:microsoft.com/office/officeart/2005/8/layout/vList3#1"/>
    <dgm:cxn modelId="{1E76981E-7592-4D05-B2D6-74E952566B01}" type="presOf" srcId="{314259E4-5271-4838-8389-4F6D717DE834}" destId="{1E33C680-3E80-4158-B1D7-36600CD86D84}" srcOrd="0" destOrd="0" presId="urn:microsoft.com/office/officeart/2005/8/layout/vList3#1"/>
    <dgm:cxn modelId="{AFC69B97-F56E-4FD4-B0E1-79D2F259AD47}" srcId="{D9AD384B-10CF-4689-BAF0-99E8ECCBC33B}" destId="{2C2AF8E0-0843-4087-859E-BB3767539696}" srcOrd="2" destOrd="0" parTransId="{A380662F-3CC9-45D6-A3DA-6532A9E2BCD2}" sibTransId="{6862DDD3-C469-4BEC-921B-648A4685F8DC}"/>
    <dgm:cxn modelId="{11CDC7AF-D457-4C84-93F8-B8D8C648B5A3}" srcId="{D9AD384B-10CF-4689-BAF0-99E8ECCBC33B}" destId="{314259E4-5271-4838-8389-4F6D717DE834}" srcOrd="1" destOrd="0" parTransId="{11D13CA0-CE31-4FF6-BCFF-926DEE45B044}" sibTransId="{E4139E1B-53FE-4CFB-8947-6403220A20B1}"/>
    <dgm:cxn modelId="{0A14A3E5-2D4A-4F75-8F83-A05BAE9319D5}" type="presOf" srcId="{2C2AF8E0-0843-4087-859E-BB3767539696}" destId="{32EF6AC1-D013-4914-A952-60D8DA72EF36}" srcOrd="0" destOrd="0" presId="urn:microsoft.com/office/officeart/2005/8/layout/vList3#1"/>
    <dgm:cxn modelId="{FF46FF9F-3445-4CF8-B37C-9A64C26A393E}" srcId="{D9AD384B-10CF-4689-BAF0-99E8ECCBC33B}" destId="{1005E265-7D1E-423F-96AE-A28F20ED7CF0}" srcOrd="0" destOrd="0" parTransId="{4CF37135-0E46-49DA-BDB6-E14D8AFB730A}" sibTransId="{27C43A2A-DC48-406C-B3B1-BCD82B877A27}"/>
    <dgm:cxn modelId="{DA22235A-CE8A-4D5C-A6F3-785508134D5D}" type="presParOf" srcId="{F6AEC818-0522-4F98-8A78-4F10FE81FFD8}" destId="{FCCB8211-978B-4FCD-B7B3-626577BD43D8}" srcOrd="0" destOrd="0" presId="urn:microsoft.com/office/officeart/2005/8/layout/vList3#1"/>
    <dgm:cxn modelId="{1E0BDFA6-BEF8-43E9-83C8-7E7715FD8D6B}" type="presParOf" srcId="{FCCB8211-978B-4FCD-B7B3-626577BD43D8}" destId="{E7297A77-2EA7-4FC7-A61B-82ECEBCA5C54}" srcOrd="0" destOrd="0" presId="urn:microsoft.com/office/officeart/2005/8/layout/vList3#1"/>
    <dgm:cxn modelId="{41C5D313-1AD4-4207-8BB8-8E2AAC2CC22A}" type="presParOf" srcId="{FCCB8211-978B-4FCD-B7B3-626577BD43D8}" destId="{37361E01-63D0-4C09-A2EA-9C903FD7C2ED}" srcOrd="1" destOrd="0" presId="urn:microsoft.com/office/officeart/2005/8/layout/vList3#1"/>
    <dgm:cxn modelId="{CD15F428-8E79-4629-AE62-86B113C63320}" type="presParOf" srcId="{F6AEC818-0522-4F98-8A78-4F10FE81FFD8}" destId="{37150C75-4C7B-430F-879B-6CA79ED4EA36}" srcOrd="1" destOrd="0" presId="urn:microsoft.com/office/officeart/2005/8/layout/vList3#1"/>
    <dgm:cxn modelId="{B01FB962-89D7-4725-8A2F-515D85830C53}" type="presParOf" srcId="{F6AEC818-0522-4F98-8A78-4F10FE81FFD8}" destId="{8024E99A-7E56-42BA-B884-3C7EF90F6E6A}" srcOrd="2" destOrd="0" presId="urn:microsoft.com/office/officeart/2005/8/layout/vList3#1"/>
    <dgm:cxn modelId="{0F0346D7-2396-4559-91E5-3ED82CD6A397}" type="presParOf" srcId="{8024E99A-7E56-42BA-B884-3C7EF90F6E6A}" destId="{FD049733-7696-4E44-A559-8324C8ECE787}" srcOrd="0" destOrd="0" presId="urn:microsoft.com/office/officeart/2005/8/layout/vList3#1"/>
    <dgm:cxn modelId="{BF5594D6-3ABC-4DE6-A83D-AC06951829A7}" type="presParOf" srcId="{8024E99A-7E56-42BA-B884-3C7EF90F6E6A}" destId="{1E33C680-3E80-4158-B1D7-36600CD86D84}" srcOrd="1" destOrd="0" presId="urn:microsoft.com/office/officeart/2005/8/layout/vList3#1"/>
    <dgm:cxn modelId="{E91D7755-9370-4DBB-8901-F5B0AE9D14E4}" type="presParOf" srcId="{F6AEC818-0522-4F98-8A78-4F10FE81FFD8}" destId="{ABF402DB-170D-425C-AFCE-8138E5A78ACA}" srcOrd="3" destOrd="0" presId="urn:microsoft.com/office/officeart/2005/8/layout/vList3#1"/>
    <dgm:cxn modelId="{85E04227-BC12-4277-A547-C8DDBE7031B6}" type="presParOf" srcId="{F6AEC818-0522-4F98-8A78-4F10FE81FFD8}" destId="{E300C7C1-304A-420E-9920-E0F5B8D73563}" srcOrd="4" destOrd="0" presId="urn:microsoft.com/office/officeart/2005/8/layout/vList3#1"/>
    <dgm:cxn modelId="{F6309110-9411-4D05-83E7-962C474874E8}" type="presParOf" srcId="{E300C7C1-304A-420E-9920-E0F5B8D73563}" destId="{E6D88B53-B3AD-4FE7-A52E-2D9E58475E19}" srcOrd="0" destOrd="0" presId="urn:microsoft.com/office/officeart/2005/8/layout/vList3#1"/>
    <dgm:cxn modelId="{FCE19A86-52B3-441B-BEBE-3D562AE922E5}" type="presParOf" srcId="{E300C7C1-304A-420E-9920-E0F5B8D73563}" destId="{32EF6AC1-D013-4914-A952-60D8DA72EF36}" srcOrd="1" destOrd="0" presId="urn:microsoft.com/office/officeart/2005/8/layout/vList3#1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12F5FFC-8FF3-4BB2-BE32-7A93E1AE4487}" type="doc">
      <dgm:prSet loTypeId="urn:microsoft.com/office/officeart/2005/8/layout/list1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238583A-2126-4E5D-8AB6-AC90AAA3AD38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«Расширение доступа субъектов </a:t>
          </a:r>
          <a:endParaRPr lang="en-US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малого и </a:t>
          </a:r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среднего предпринимательства  </a:t>
          </a:r>
          <a:endParaRPr lang="en-US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к финансовой поддержке,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в том числе к льготному финансированию»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19BF68-7B5B-4084-921E-851A67F96AF6}" type="sibTrans" cxnId="{E9A3891D-3FE2-4820-A9A1-249D997EA1E4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41DD55-DCB6-4F85-BA03-8F51AD7EB705}" type="parTrans" cxnId="{E9A3891D-3FE2-4820-A9A1-249D997EA1E4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F00339-1262-43BD-B80F-95F69E3D0EB3}" type="pres">
      <dgm:prSet presAssocID="{D12F5FFC-8FF3-4BB2-BE32-7A93E1AE448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2E714B-8A0C-480D-B77D-0601D74D1072}" type="pres">
      <dgm:prSet presAssocID="{F238583A-2126-4E5D-8AB6-AC90AAA3AD38}" presName="parentLin" presStyleCnt="0"/>
      <dgm:spPr/>
    </dgm:pt>
    <dgm:pt modelId="{1EBAD472-D4A9-4A06-9B7C-D59D9D6B00F9}" type="pres">
      <dgm:prSet presAssocID="{F238583A-2126-4E5D-8AB6-AC90AAA3AD3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9F7A1B7A-6EC2-4DC2-8747-B4532D87BB8A}" type="pres">
      <dgm:prSet presAssocID="{F238583A-2126-4E5D-8AB6-AC90AAA3AD38}" presName="parentText" presStyleLbl="node1" presStyleIdx="0" presStyleCnt="1" custScaleX="134737" custScaleY="1923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F489BB-C1A2-45C5-9549-2F104318280C}" type="pres">
      <dgm:prSet presAssocID="{F238583A-2126-4E5D-8AB6-AC90AAA3AD38}" presName="negativeSpace" presStyleCnt="0"/>
      <dgm:spPr/>
    </dgm:pt>
    <dgm:pt modelId="{57C87E80-C2B0-4105-A450-4E34EFB6957B}" type="pres">
      <dgm:prSet presAssocID="{F238583A-2126-4E5D-8AB6-AC90AAA3AD3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AACFAE41-063E-4B9B-9648-287B1EC1D474}" type="presOf" srcId="{F238583A-2126-4E5D-8AB6-AC90AAA3AD38}" destId="{1EBAD472-D4A9-4A06-9B7C-D59D9D6B00F9}" srcOrd="0" destOrd="0" presId="urn:microsoft.com/office/officeart/2005/8/layout/list1"/>
    <dgm:cxn modelId="{E9A3891D-3FE2-4820-A9A1-249D997EA1E4}" srcId="{D12F5FFC-8FF3-4BB2-BE32-7A93E1AE4487}" destId="{F238583A-2126-4E5D-8AB6-AC90AAA3AD38}" srcOrd="0" destOrd="0" parTransId="{9241DD55-DCB6-4F85-BA03-8F51AD7EB705}" sibTransId="{2019BF68-7B5B-4084-921E-851A67F96AF6}"/>
    <dgm:cxn modelId="{C38909C7-EDE0-405B-AC73-C6FB6CCB0CE2}" type="presOf" srcId="{F238583A-2126-4E5D-8AB6-AC90AAA3AD38}" destId="{9F7A1B7A-6EC2-4DC2-8747-B4532D87BB8A}" srcOrd="1" destOrd="0" presId="urn:microsoft.com/office/officeart/2005/8/layout/list1"/>
    <dgm:cxn modelId="{9D1E9ECE-A882-489D-9B88-FE4D966B06BD}" type="presOf" srcId="{D12F5FFC-8FF3-4BB2-BE32-7A93E1AE4487}" destId="{38F00339-1262-43BD-B80F-95F69E3D0EB3}" srcOrd="0" destOrd="0" presId="urn:microsoft.com/office/officeart/2005/8/layout/list1"/>
    <dgm:cxn modelId="{22811CF8-DDDB-4887-B9B2-E96336CF796D}" type="presParOf" srcId="{38F00339-1262-43BD-B80F-95F69E3D0EB3}" destId="{822E714B-8A0C-480D-B77D-0601D74D1072}" srcOrd="0" destOrd="0" presId="urn:microsoft.com/office/officeart/2005/8/layout/list1"/>
    <dgm:cxn modelId="{AC0FD6A3-CD51-43EC-A138-B984AA651B3A}" type="presParOf" srcId="{822E714B-8A0C-480D-B77D-0601D74D1072}" destId="{1EBAD472-D4A9-4A06-9B7C-D59D9D6B00F9}" srcOrd="0" destOrd="0" presId="urn:microsoft.com/office/officeart/2005/8/layout/list1"/>
    <dgm:cxn modelId="{90C54F09-932B-4F8E-BC91-877CF5A1EF57}" type="presParOf" srcId="{822E714B-8A0C-480D-B77D-0601D74D1072}" destId="{9F7A1B7A-6EC2-4DC2-8747-B4532D87BB8A}" srcOrd="1" destOrd="0" presId="urn:microsoft.com/office/officeart/2005/8/layout/list1"/>
    <dgm:cxn modelId="{3458B1B8-759B-4FF9-80EE-9FDFC10EFA04}" type="presParOf" srcId="{38F00339-1262-43BD-B80F-95F69E3D0EB3}" destId="{00F489BB-C1A2-45C5-9549-2F104318280C}" srcOrd="1" destOrd="0" presId="urn:microsoft.com/office/officeart/2005/8/layout/list1"/>
    <dgm:cxn modelId="{181EE00B-B91F-4516-96B4-E84E7DBE1E15}" type="presParOf" srcId="{38F00339-1262-43BD-B80F-95F69E3D0EB3}" destId="{57C87E80-C2B0-4105-A450-4E34EFB6957B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08413-D4AB-444B-8217-13C4C0D6BA9A}">
      <dsp:nvSpPr>
        <dsp:cNvPr id="0" name=""/>
        <dsp:cNvSpPr/>
      </dsp:nvSpPr>
      <dsp:spPr>
        <a:xfrm>
          <a:off x="0" y="562066"/>
          <a:ext cx="885763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C922B7-6303-4745-916B-147A2BA833BE}">
      <dsp:nvSpPr>
        <dsp:cNvPr id="0" name=""/>
        <dsp:cNvSpPr/>
      </dsp:nvSpPr>
      <dsp:spPr>
        <a:xfrm>
          <a:off x="442881" y="80428"/>
          <a:ext cx="8036332" cy="7177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358" tIns="0" rIns="2343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«Акселерация субъектов малого и среднего предпринимательства»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7921" y="115468"/>
        <a:ext cx="7966252" cy="647718"/>
      </dsp:txXfrm>
    </dsp:sp>
    <dsp:sp modelId="{57C87E80-C2B0-4105-A450-4E34EFB6957B}">
      <dsp:nvSpPr>
        <dsp:cNvPr id="0" name=""/>
        <dsp:cNvSpPr/>
      </dsp:nvSpPr>
      <dsp:spPr>
        <a:xfrm>
          <a:off x="0" y="1723801"/>
          <a:ext cx="885763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7A1B7A-6EC2-4DC2-8747-B4532D87BB8A}">
      <dsp:nvSpPr>
        <dsp:cNvPr id="0" name=""/>
        <dsp:cNvSpPr/>
      </dsp:nvSpPr>
      <dsp:spPr>
        <a:xfrm>
          <a:off x="442881" y="1051666"/>
          <a:ext cx="8054065" cy="908294"/>
        </a:xfrm>
        <a:prstGeom prst="roundRect">
          <a:avLst/>
        </a:prstGeom>
        <a:solidFill>
          <a:srgbClr val="2B2BA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358" tIns="0" rIns="234358" bIns="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«Расширение доступа субъектов малого и среднего предпринимательства  к финансовой поддержке, 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в том числе к льготному финансированию»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7220" y="1096005"/>
        <a:ext cx="7965387" cy="819616"/>
      </dsp:txXfrm>
    </dsp:sp>
    <dsp:sp modelId="{E3166B7D-FE42-4901-857F-BAC0C72CC959}">
      <dsp:nvSpPr>
        <dsp:cNvPr id="0" name=""/>
        <dsp:cNvSpPr/>
      </dsp:nvSpPr>
      <dsp:spPr>
        <a:xfrm>
          <a:off x="0" y="2449561"/>
          <a:ext cx="885763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8F60B0-A482-4B0A-A5A4-910DE21B6CE3}">
      <dsp:nvSpPr>
        <dsp:cNvPr id="0" name=""/>
        <dsp:cNvSpPr/>
      </dsp:nvSpPr>
      <dsp:spPr>
        <a:xfrm>
          <a:off x="456084" y="2211096"/>
          <a:ext cx="8016987" cy="47232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358" tIns="0" rIns="2343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«Популяризация предпринимательства»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9141" y="2234153"/>
        <a:ext cx="7970873" cy="426206"/>
      </dsp:txXfrm>
    </dsp:sp>
    <dsp:sp modelId="{AF6A95F1-154A-4119-94AF-8102294D91C4}">
      <dsp:nvSpPr>
        <dsp:cNvPr id="0" name=""/>
        <dsp:cNvSpPr/>
      </dsp:nvSpPr>
      <dsp:spPr>
        <a:xfrm>
          <a:off x="0" y="3288588"/>
          <a:ext cx="885763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66BC75-5F81-4E76-9BB1-6D13F7AEB275}">
      <dsp:nvSpPr>
        <dsp:cNvPr id="0" name=""/>
        <dsp:cNvSpPr/>
      </dsp:nvSpPr>
      <dsp:spPr>
        <a:xfrm>
          <a:off x="458799" y="2912390"/>
          <a:ext cx="8030503" cy="585587"/>
        </a:xfrm>
        <a:prstGeom prst="roundRect">
          <a:avLst/>
        </a:prstGeom>
        <a:solidFill>
          <a:srgbClr val="00B8B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358" tIns="0" rIns="2343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«Улучшение условий ведения предпринимательской деятельности»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7385" y="2940976"/>
        <a:ext cx="7973331" cy="52841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42595-45C4-43C0-B2C8-3EECEDC11954}">
      <dsp:nvSpPr>
        <dsp:cNvPr id="0" name=""/>
        <dsp:cNvSpPr/>
      </dsp:nvSpPr>
      <dsp:spPr>
        <a:xfrm>
          <a:off x="879175" y="1881608"/>
          <a:ext cx="436646" cy="1387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8323" y="0"/>
              </a:lnTo>
              <a:lnTo>
                <a:pt x="218323" y="1387167"/>
              </a:lnTo>
              <a:lnTo>
                <a:pt x="436646" y="13871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1061141" y="2538835"/>
        <a:ext cx="72713" cy="72713"/>
      </dsp:txXfrm>
    </dsp:sp>
    <dsp:sp modelId="{3D62027E-A3B2-4BC9-8AC5-A184FD4E30A0}">
      <dsp:nvSpPr>
        <dsp:cNvPr id="0" name=""/>
        <dsp:cNvSpPr/>
      </dsp:nvSpPr>
      <dsp:spPr>
        <a:xfrm>
          <a:off x="879175" y="1881608"/>
          <a:ext cx="436646" cy="131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8323" y="0"/>
              </a:lnTo>
              <a:lnTo>
                <a:pt x="218323" y="131705"/>
              </a:lnTo>
              <a:lnTo>
                <a:pt x="436646" y="1317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1086096" y="1936059"/>
        <a:ext cx="22803" cy="22803"/>
      </dsp:txXfrm>
    </dsp:sp>
    <dsp:sp modelId="{8F72C18D-0B6B-4903-91F2-EA343B83ADB3}">
      <dsp:nvSpPr>
        <dsp:cNvPr id="0" name=""/>
        <dsp:cNvSpPr/>
      </dsp:nvSpPr>
      <dsp:spPr>
        <a:xfrm>
          <a:off x="879175" y="633978"/>
          <a:ext cx="460551" cy="1247630"/>
        </a:xfrm>
        <a:custGeom>
          <a:avLst/>
          <a:gdLst/>
          <a:ahLst/>
          <a:cxnLst/>
          <a:rect l="0" t="0" r="0" b="0"/>
          <a:pathLst>
            <a:path>
              <a:moveTo>
                <a:pt x="0" y="1247630"/>
              </a:moveTo>
              <a:lnTo>
                <a:pt x="230275" y="1247630"/>
              </a:lnTo>
              <a:lnTo>
                <a:pt x="230275" y="0"/>
              </a:lnTo>
              <a:lnTo>
                <a:pt x="46055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1076203" y="1224545"/>
        <a:ext cx="66496" cy="66496"/>
      </dsp:txXfrm>
    </dsp:sp>
    <dsp:sp modelId="{46F9DF4F-BB48-474A-97DF-F873FEB91E7A}">
      <dsp:nvSpPr>
        <dsp:cNvPr id="0" name=""/>
        <dsp:cNvSpPr/>
      </dsp:nvSpPr>
      <dsp:spPr>
        <a:xfrm rot="16200000">
          <a:off x="-962922" y="1862650"/>
          <a:ext cx="3646279" cy="37916"/>
        </a:xfrm>
        <a:prstGeom prst="rect">
          <a:avLst/>
        </a:prstGeom>
        <a:solidFill>
          <a:srgbClr val="2B2BA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-962922" y="1862650"/>
        <a:ext cx="3646279" cy="37916"/>
      </dsp:txXfrm>
    </dsp:sp>
    <dsp:sp modelId="{3B47A556-182E-4912-8C32-95561293B416}">
      <dsp:nvSpPr>
        <dsp:cNvPr id="0" name=""/>
        <dsp:cNvSpPr/>
      </dsp:nvSpPr>
      <dsp:spPr>
        <a:xfrm>
          <a:off x="1339727" y="0"/>
          <a:ext cx="6204069" cy="1267956"/>
        </a:xfrm>
        <a:prstGeom prst="rect">
          <a:avLst/>
        </a:prstGeom>
        <a:solidFill>
          <a:srgbClr val="2B2BAB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   расширение  финансирования по программе 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   льготного кредитования 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   </a:t>
          </a:r>
          <a:r>
            <a:rPr lang="ru-RU" sz="1800" b="1" i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микрозаймы</a:t>
          </a:r>
          <a:r>
            <a:rPr lang="ru-RU" sz="18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 до 5 млн. рублей под 10 % годовых  </a:t>
          </a:r>
          <a:endParaRPr lang="ru-RU" sz="1800" b="1" i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   на </a:t>
          </a:r>
          <a:r>
            <a:rPr lang="ru-RU" sz="18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срок до 3 лет</a:t>
          </a:r>
          <a:endParaRPr lang="ru-RU" sz="18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1339727" y="0"/>
        <a:ext cx="6204069" cy="1267956"/>
      </dsp:txXfrm>
    </dsp:sp>
    <dsp:sp modelId="{86D22EF1-5383-4148-818D-12D24F08453C}">
      <dsp:nvSpPr>
        <dsp:cNvPr id="0" name=""/>
        <dsp:cNvSpPr/>
      </dsp:nvSpPr>
      <dsp:spPr>
        <a:xfrm>
          <a:off x="1315821" y="1443131"/>
          <a:ext cx="6204069" cy="1140365"/>
        </a:xfrm>
        <a:prstGeom prst="rect">
          <a:avLst/>
        </a:prstGeom>
        <a:solidFill>
          <a:srgbClr val="2B2BAB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   по Гарантийной программе для СМСП  (</a:t>
          </a:r>
          <a:r>
            <a:rPr lang="ru-RU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Госфонд</a:t>
          </a: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) 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   </a:t>
          </a:r>
          <a:r>
            <a:rPr lang="ru-RU" sz="18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гарантии по кредитам до 70% от требуемого  </a:t>
          </a:r>
          <a:r>
            <a:rPr lang="ru-RU" sz="18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 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   залога</a:t>
          </a:r>
          <a:r>
            <a:rPr lang="ru-RU" sz="18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, но не более 25 млн. рублей</a:t>
          </a:r>
          <a:endParaRPr lang="ru-RU" sz="18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1315821" y="1443131"/>
        <a:ext cx="6204069" cy="1140365"/>
      </dsp:txXfrm>
    </dsp:sp>
    <dsp:sp modelId="{AB1DD24E-A96A-40C2-AC12-7A06C9E48A59}">
      <dsp:nvSpPr>
        <dsp:cNvPr id="0" name=""/>
        <dsp:cNvSpPr/>
      </dsp:nvSpPr>
      <dsp:spPr>
        <a:xfrm>
          <a:off x="1315821" y="2756694"/>
          <a:ext cx="6191821" cy="1024162"/>
        </a:xfrm>
        <a:prstGeom prst="rect">
          <a:avLst/>
        </a:prstGeom>
        <a:solidFill>
          <a:srgbClr val="2B2BAB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   реализация в регионе федеральной программы 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   по кредитованию малого бизнеса под 8,5%</a:t>
          </a:r>
          <a:endParaRPr lang="ru-RU" sz="18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1315821" y="2756694"/>
        <a:ext cx="6191821" cy="102416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930FB1-A050-421A-91F7-373C97531893}">
      <dsp:nvSpPr>
        <dsp:cNvPr id="0" name=""/>
        <dsp:cNvSpPr/>
      </dsp:nvSpPr>
      <dsp:spPr>
        <a:xfrm>
          <a:off x="0" y="0"/>
          <a:ext cx="1502523" cy="3429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Futura PT Medium"/>
            </a:rPr>
            <a:t>1087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Futura PT Medium"/>
            </a:rPr>
            <a:t>млн.</a:t>
          </a:r>
          <a:endParaRPr lang="ru-RU" sz="3000" b="1" kern="1200" dirty="0">
            <a:latin typeface="Futura PT Medium"/>
          </a:endParaRPr>
        </a:p>
      </dsp:txBody>
      <dsp:txXfrm>
        <a:off x="0" y="1371715"/>
        <a:ext cx="1502523" cy="1371715"/>
      </dsp:txXfrm>
    </dsp:sp>
    <dsp:sp modelId="{E1C9AFF0-4CA6-4790-BC78-E3DEF829800C}">
      <dsp:nvSpPr>
        <dsp:cNvPr id="0" name=""/>
        <dsp:cNvSpPr/>
      </dsp:nvSpPr>
      <dsp:spPr>
        <a:xfrm>
          <a:off x="180285" y="205757"/>
          <a:ext cx="1141952" cy="114195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1408EAF-C541-4CD4-8E40-5AD742EBD065}">
      <dsp:nvSpPr>
        <dsp:cNvPr id="0" name=""/>
        <dsp:cNvSpPr/>
      </dsp:nvSpPr>
      <dsp:spPr>
        <a:xfrm flipV="1">
          <a:off x="60100" y="2984642"/>
          <a:ext cx="1382322" cy="31969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61E01-63D0-4C09-A2EA-9C903FD7C2ED}">
      <dsp:nvSpPr>
        <dsp:cNvPr id="0" name=""/>
        <dsp:cNvSpPr/>
      </dsp:nvSpPr>
      <dsp:spPr>
        <a:xfrm rot="10800000">
          <a:off x="1632714" y="6"/>
          <a:ext cx="7675782" cy="129000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8857" tIns="106680" rIns="199136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Futura PT Medium"/>
            </a:rPr>
            <a:t>463 </a:t>
          </a:r>
          <a:r>
            <a:rPr lang="ru-RU" sz="2800" b="1" kern="1200" dirty="0" err="1" smtClean="0">
              <a:latin typeface="Futura PT Medium"/>
            </a:rPr>
            <a:t>микрозайма</a:t>
          </a:r>
          <a:endParaRPr lang="ru-RU" sz="2800" b="1" kern="1200" dirty="0">
            <a:latin typeface="Futura PT Medium"/>
          </a:endParaRPr>
        </a:p>
      </dsp:txBody>
      <dsp:txXfrm rot="10800000">
        <a:off x="1955215" y="6"/>
        <a:ext cx="7353281" cy="1290006"/>
      </dsp:txXfrm>
    </dsp:sp>
    <dsp:sp modelId="{E7297A77-2EA7-4FC7-A61B-82ECEBCA5C54}">
      <dsp:nvSpPr>
        <dsp:cNvPr id="0" name=""/>
        <dsp:cNvSpPr/>
      </dsp:nvSpPr>
      <dsp:spPr>
        <a:xfrm>
          <a:off x="1008109" y="6"/>
          <a:ext cx="1290006" cy="129000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2EF6AC1-D013-4914-A952-60D8DA72EF36}">
      <dsp:nvSpPr>
        <dsp:cNvPr id="0" name=""/>
        <dsp:cNvSpPr/>
      </dsp:nvSpPr>
      <dsp:spPr>
        <a:xfrm rot="10800000">
          <a:off x="1580126" y="1612862"/>
          <a:ext cx="7765409" cy="129000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8857" tIns="106680" rIns="199136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Futura PT Medium"/>
            </a:rPr>
            <a:t>789 млн. руб. кредитных ресурсов</a:t>
          </a:r>
          <a:endParaRPr lang="ru-RU" sz="2800" b="1" kern="1200" dirty="0">
            <a:latin typeface="Futura PT Medium"/>
          </a:endParaRPr>
        </a:p>
      </dsp:txBody>
      <dsp:txXfrm rot="10800000">
        <a:off x="1902627" y="1612862"/>
        <a:ext cx="7442908" cy="1290006"/>
      </dsp:txXfrm>
    </dsp:sp>
    <dsp:sp modelId="{E6D88B53-B3AD-4FE7-A52E-2D9E58475E19}">
      <dsp:nvSpPr>
        <dsp:cNvPr id="0" name=""/>
        <dsp:cNvSpPr/>
      </dsp:nvSpPr>
      <dsp:spPr>
        <a:xfrm>
          <a:off x="1008110" y="1584172"/>
          <a:ext cx="1290006" cy="129000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87E80-C2B0-4105-A450-4E34EFB6957B}">
      <dsp:nvSpPr>
        <dsp:cNvPr id="0" name=""/>
        <dsp:cNvSpPr/>
      </dsp:nvSpPr>
      <dsp:spPr>
        <a:xfrm>
          <a:off x="0" y="2356744"/>
          <a:ext cx="8857639" cy="1411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7A1B7A-6EC2-4DC2-8747-B4532D87BB8A}">
      <dsp:nvSpPr>
        <dsp:cNvPr id="0" name=""/>
        <dsp:cNvSpPr/>
      </dsp:nvSpPr>
      <dsp:spPr>
        <a:xfrm>
          <a:off x="442881" y="4272"/>
          <a:ext cx="8054065" cy="3179032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358" tIns="0" rIns="234358" bIns="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«</a:t>
          </a:r>
          <a:r>
            <a:rPr lang="ru-RU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Улучшение условий ведения предпринимательской деятельности»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8069" y="159460"/>
        <a:ext cx="7743689" cy="286865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9564C1-4DEC-4D05-934E-834A1CBADD2C}">
      <dsp:nvSpPr>
        <dsp:cNvPr id="0" name=""/>
        <dsp:cNvSpPr/>
      </dsp:nvSpPr>
      <dsp:spPr>
        <a:xfrm>
          <a:off x="-3201517" y="-492662"/>
          <a:ext cx="3818248" cy="3818248"/>
        </a:xfrm>
        <a:prstGeom prst="blockArc">
          <a:avLst>
            <a:gd name="adj1" fmla="val 18900000"/>
            <a:gd name="adj2" fmla="val 2700000"/>
            <a:gd name="adj3" fmla="val 566"/>
          </a:avLst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C46ACF-FF48-4450-AF26-BE70C6990B86}">
      <dsp:nvSpPr>
        <dsp:cNvPr id="0" name=""/>
        <dsp:cNvSpPr/>
      </dsp:nvSpPr>
      <dsp:spPr>
        <a:xfrm>
          <a:off x="396561" y="269071"/>
          <a:ext cx="8220196" cy="59502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72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latin typeface="Futura PT Medium"/>
            </a:rPr>
            <a:t>расширение перечней областного и муниципального </a:t>
          </a:r>
          <a:r>
            <a:rPr lang="ru-RU" sz="1600" b="1" kern="1200" dirty="0" smtClean="0">
              <a:latin typeface="Futura PT Medium"/>
            </a:rPr>
            <a:t>имущества 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latin typeface="Futura PT Medium"/>
            </a:rPr>
            <a:t>(ежегодно +10%)</a:t>
          </a:r>
          <a:endParaRPr lang="ru-RU" sz="1600" b="1" kern="1200" dirty="0" smtClean="0">
            <a:latin typeface="Futura PT Medium"/>
          </a:endParaRPr>
        </a:p>
      </dsp:txBody>
      <dsp:txXfrm>
        <a:off x="396561" y="269071"/>
        <a:ext cx="8220196" cy="595027"/>
      </dsp:txXfrm>
    </dsp:sp>
    <dsp:sp modelId="{4CE1CA86-18CB-4A97-BB4C-D376C5C0658E}">
      <dsp:nvSpPr>
        <dsp:cNvPr id="0" name=""/>
        <dsp:cNvSpPr/>
      </dsp:nvSpPr>
      <dsp:spPr>
        <a:xfrm>
          <a:off x="42445" y="212469"/>
          <a:ext cx="708230" cy="7082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5F3AC2-9B8D-4BBC-BA7F-B86714EE222F}">
      <dsp:nvSpPr>
        <dsp:cNvPr id="0" name=""/>
        <dsp:cNvSpPr/>
      </dsp:nvSpPr>
      <dsp:spPr>
        <a:xfrm>
          <a:off x="591134" y="1018461"/>
          <a:ext cx="8014243" cy="7960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72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Futura PT Medium"/>
            </a:rPr>
            <a:t>формирование перечней имущества городских и сельских поселений для обеспечения доступа субъектов МСП к льготной </a:t>
          </a:r>
          <a:r>
            <a:rPr lang="ru-RU" sz="1600" b="1" kern="1200" dirty="0" smtClean="0">
              <a:latin typeface="Futura PT Medium"/>
            </a:rPr>
            <a:t>аренде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591134" y="1018461"/>
        <a:ext cx="8014243" cy="796000"/>
      </dsp:txXfrm>
    </dsp:sp>
    <dsp:sp modelId="{264555EE-9B8B-413E-89E8-EFDF5D353D36}">
      <dsp:nvSpPr>
        <dsp:cNvPr id="0" name=""/>
        <dsp:cNvSpPr/>
      </dsp:nvSpPr>
      <dsp:spPr>
        <a:xfrm>
          <a:off x="248399" y="1062346"/>
          <a:ext cx="708230" cy="7082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93B67E-2044-4CA5-863D-92C1F0EFD901}">
      <dsp:nvSpPr>
        <dsp:cNvPr id="0" name=""/>
        <dsp:cNvSpPr/>
      </dsp:nvSpPr>
      <dsp:spPr>
        <a:xfrm>
          <a:off x="396561" y="1881553"/>
          <a:ext cx="8220196" cy="76956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72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Futura PT Medium"/>
            </a:rPr>
            <a:t>упрощение условий ведения бизнеса и сокращению сроков прохождения процедур в строительстве, при подключении к электрическим сетям, при оформлении земельных участков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396561" y="1881553"/>
        <a:ext cx="8220196" cy="769569"/>
      </dsp:txXfrm>
    </dsp:sp>
    <dsp:sp modelId="{7662310B-63ED-4123-9C0A-7430A62826E5}">
      <dsp:nvSpPr>
        <dsp:cNvPr id="0" name=""/>
        <dsp:cNvSpPr/>
      </dsp:nvSpPr>
      <dsp:spPr>
        <a:xfrm>
          <a:off x="42445" y="1912223"/>
          <a:ext cx="708230" cy="7082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F6AC1-D013-4914-A952-60D8DA72EF36}">
      <dsp:nvSpPr>
        <dsp:cNvPr id="0" name=""/>
        <dsp:cNvSpPr/>
      </dsp:nvSpPr>
      <dsp:spPr>
        <a:xfrm rot="10800000">
          <a:off x="1769259" y="159"/>
          <a:ext cx="7276630" cy="58020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5853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Futura PT Medium"/>
            </a:rPr>
            <a:t>580</a:t>
          </a:r>
          <a:r>
            <a:rPr lang="ru-RU" sz="1400" b="1" kern="1200" dirty="0" smtClean="0">
              <a:latin typeface="Futura PT Medium"/>
            </a:rPr>
            <a:t> объектов  государственного и муниципального имущества     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Futura PT Medium"/>
            </a:rPr>
            <a:t>         передано в льготную аренду малым предприятиям региона</a:t>
          </a:r>
          <a:endParaRPr lang="ru-RU" sz="1400" b="1" kern="1200" dirty="0">
            <a:latin typeface="Futura PT Medium"/>
          </a:endParaRPr>
        </a:p>
      </dsp:txBody>
      <dsp:txXfrm rot="10800000">
        <a:off x="1914309" y="159"/>
        <a:ext cx="7131580" cy="580202"/>
      </dsp:txXfrm>
    </dsp:sp>
    <dsp:sp modelId="{E6D88B53-B3AD-4FE7-A52E-2D9E58475E19}">
      <dsp:nvSpPr>
        <dsp:cNvPr id="0" name=""/>
        <dsp:cNvSpPr/>
      </dsp:nvSpPr>
      <dsp:spPr>
        <a:xfrm>
          <a:off x="1417999" y="2"/>
          <a:ext cx="580202" cy="58020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EE19AE1-98A5-4DD4-80F0-1F09A21F22AE}">
      <dsp:nvSpPr>
        <dsp:cNvPr id="0" name=""/>
        <dsp:cNvSpPr/>
      </dsp:nvSpPr>
      <dsp:spPr>
        <a:xfrm rot="10800000">
          <a:off x="1769259" y="725412"/>
          <a:ext cx="7276630" cy="58020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5853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Futura PT Medium"/>
            </a:rPr>
            <a:t>31 тыс</a:t>
          </a:r>
          <a:r>
            <a:rPr lang="ru-RU" sz="1400" b="1" kern="1200" dirty="0" smtClean="0">
              <a:latin typeface="Futura PT Medium"/>
            </a:rPr>
            <a:t>. самозанятых граждан (к 2024 г.), зафиксировавших свой статус,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Futura PT Medium"/>
            </a:rPr>
            <a:t>с учетом введения налогового  режима для самозанятых</a:t>
          </a:r>
          <a:endParaRPr lang="ru-RU" sz="1400" b="1" kern="1200" dirty="0">
            <a:latin typeface="Futura PT Medium"/>
          </a:endParaRPr>
        </a:p>
      </dsp:txBody>
      <dsp:txXfrm rot="10800000">
        <a:off x="1914309" y="725412"/>
        <a:ext cx="7131580" cy="580202"/>
      </dsp:txXfrm>
    </dsp:sp>
    <dsp:sp modelId="{7B58A24A-2920-4763-A679-75E6B12399A8}">
      <dsp:nvSpPr>
        <dsp:cNvPr id="0" name=""/>
        <dsp:cNvSpPr/>
      </dsp:nvSpPr>
      <dsp:spPr>
        <a:xfrm>
          <a:off x="1396549" y="683834"/>
          <a:ext cx="580202" cy="58020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87E80-C2B0-4105-A450-4E34EFB6957B}">
      <dsp:nvSpPr>
        <dsp:cNvPr id="0" name=""/>
        <dsp:cNvSpPr/>
      </dsp:nvSpPr>
      <dsp:spPr>
        <a:xfrm>
          <a:off x="0" y="2356744"/>
          <a:ext cx="8857639" cy="1411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7A1B7A-6EC2-4DC2-8747-B4532D87BB8A}">
      <dsp:nvSpPr>
        <dsp:cNvPr id="0" name=""/>
        <dsp:cNvSpPr/>
      </dsp:nvSpPr>
      <dsp:spPr>
        <a:xfrm>
          <a:off x="442881" y="4272"/>
          <a:ext cx="8054065" cy="3179032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358" tIns="0" rIns="234358" bIns="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«Популяризация предпринимательства»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8069" y="159460"/>
        <a:ext cx="7743689" cy="286865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42595-45C4-43C0-B2C8-3EECEDC11954}">
      <dsp:nvSpPr>
        <dsp:cNvPr id="0" name=""/>
        <dsp:cNvSpPr/>
      </dsp:nvSpPr>
      <dsp:spPr>
        <a:xfrm>
          <a:off x="3378246" y="1879537"/>
          <a:ext cx="311814" cy="1288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5907" y="0"/>
              </a:lnTo>
              <a:lnTo>
                <a:pt x="155907" y="1288955"/>
              </a:lnTo>
              <a:lnTo>
                <a:pt x="311814" y="128895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sp:txBody>
      <dsp:txXfrm>
        <a:off x="3500999" y="2490861"/>
        <a:ext cx="66306" cy="66306"/>
      </dsp:txXfrm>
    </dsp:sp>
    <dsp:sp modelId="{3D62027E-A3B2-4BC9-8AC5-A184FD4E30A0}">
      <dsp:nvSpPr>
        <dsp:cNvPr id="0" name=""/>
        <dsp:cNvSpPr/>
      </dsp:nvSpPr>
      <dsp:spPr>
        <a:xfrm>
          <a:off x="3378246" y="1811667"/>
          <a:ext cx="3118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7870"/>
              </a:moveTo>
              <a:lnTo>
                <a:pt x="155907" y="67870"/>
              </a:lnTo>
              <a:lnTo>
                <a:pt x="155907" y="45720"/>
              </a:lnTo>
              <a:lnTo>
                <a:pt x="311814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sp:txBody>
      <dsp:txXfrm>
        <a:off x="3526338" y="1849572"/>
        <a:ext cx="15630" cy="15630"/>
      </dsp:txXfrm>
    </dsp:sp>
    <dsp:sp modelId="{8F72C18D-0B6B-4903-91F2-EA343B83ADB3}">
      <dsp:nvSpPr>
        <dsp:cNvPr id="0" name=""/>
        <dsp:cNvSpPr/>
      </dsp:nvSpPr>
      <dsp:spPr>
        <a:xfrm>
          <a:off x="3378246" y="580690"/>
          <a:ext cx="279538" cy="1298847"/>
        </a:xfrm>
        <a:custGeom>
          <a:avLst/>
          <a:gdLst/>
          <a:ahLst/>
          <a:cxnLst/>
          <a:rect l="0" t="0" r="0" b="0"/>
          <a:pathLst>
            <a:path>
              <a:moveTo>
                <a:pt x="0" y="1298847"/>
              </a:moveTo>
              <a:lnTo>
                <a:pt x="139769" y="1298847"/>
              </a:lnTo>
              <a:lnTo>
                <a:pt x="139769" y="0"/>
              </a:lnTo>
              <a:lnTo>
                <a:pt x="279538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sp:txBody>
      <dsp:txXfrm>
        <a:off x="3484800" y="1196899"/>
        <a:ext cx="66429" cy="66429"/>
      </dsp:txXfrm>
    </dsp:sp>
    <dsp:sp modelId="{46F9DF4F-BB48-474A-97DF-F873FEB91E7A}">
      <dsp:nvSpPr>
        <dsp:cNvPr id="0" name=""/>
        <dsp:cNvSpPr/>
      </dsp:nvSpPr>
      <dsp:spPr>
        <a:xfrm rot="16200000">
          <a:off x="77945" y="458774"/>
          <a:ext cx="3759075" cy="28415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Целевые </a:t>
          </a:r>
          <a:r>
            <a:rPr lang="ru-RU" sz="16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группы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: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- действующие </a:t>
          </a:r>
          <a:endParaRPr lang="ru-RU" sz="1600" b="1" i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предприниматели</a:t>
          </a: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, 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- школьники, 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- лица в возрасте до 30 </a:t>
          </a: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лет </a:t>
          </a: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(в </a:t>
          </a:r>
          <a:r>
            <a:rPr lang="ru-RU" sz="1600" b="1" i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т.ч</a:t>
          </a: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. студенты),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- женщины, 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- уволенные в запас </a:t>
          </a:r>
          <a:endParaRPr lang="ru-RU" sz="1600" b="1" i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военнослужащие</a:t>
          </a: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, 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- лица старше 45 лет, 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- безработные, 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- инвалиды, 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- выпускники и </a:t>
          </a:r>
          <a:endParaRPr lang="ru-RU" sz="1600" b="1" i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воспитанники </a:t>
          </a: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детских </a:t>
          </a:r>
          <a:endParaRPr lang="ru-RU" sz="1600" b="1" i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домо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в</a:t>
          </a:r>
          <a:endParaRPr lang="ru-RU" sz="1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sp:txBody>
      <dsp:txXfrm>
        <a:off x="77945" y="458774"/>
        <a:ext cx="3759075" cy="2841525"/>
      </dsp:txXfrm>
    </dsp:sp>
    <dsp:sp modelId="{3B47A556-182E-4912-8C32-95561293B416}">
      <dsp:nvSpPr>
        <dsp:cNvPr id="0" name=""/>
        <dsp:cNvSpPr/>
      </dsp:nvSpPr>
      <dsp:spPr>
        <a:xfrm>
          <a:off x="3657784" y="15874"/>
          <a:ext cx="4292240" cy="112963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реализация комплексных программ по  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вовлечению в предпринимательскую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деятельность 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sp:txBody>
      <dsp:txXfrm>
        <a:off x="3657784" y="15874"/>
        <a:ext cx="4292240" cy="1129630"/>
      </dsp:txXfrm>
    </dsp:sp>
    <dsp:sp modelId="{86D22EF1-5383-4148-818D-12D24F08453C}">
      <dsp:nvSpPr>
        <dsp:cNvPr id="0" name=""/>
        <dsp:cNvSpPr/>
      </dsp:nvSpPr>
      <dsp:spPr>
        <a:xfrm>
          <a:off x="3690060" y="1259585"/>
          <a:ext cx="4300710" cy="119560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мероприятия по содействию  </a:t>
          </a:r>
          <a:endParaRPr lang="ru-RU" sz="1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созданию собственного  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бизнеса для </a:t>
          </a:r>
          <a:endParaRPr lang="ru-RU" sz="1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каждой целевой группы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sp:txBody>
      <dsp:txXfrm>
        <a:off x="3690060" y="1259585"/>
        <a:ext cx="4300710" cy="1195603"/>
      </dsp:txXfrm>
    </dsp:sp>
    <dsp:sp modelId="{AB1DD24E-A96A-40C2-AC12-7A06C9E48A59}">
      <dsp:nvSpPr>
        <dsp:cNvPr id="0" name=""/>
        <dsp:cNvSpPr/>
      </dsp:nvSpPr>
      <dsp:spPr>
        <a:xfrm>
          <a:off x="3690060" y="2578871"/>
          <a:ext cx="4300710" cy="117924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семинары, круглые столы, стажировки,   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наставничество, «Истории успеха»</a:t>
          </a:r>
        </a:p>
      </dsp:txBody>
      <dsp:txXfrm>
        <a:off x="3690060" y="2578871"/>
        <a:ext cx="4300710" cy="117924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930FB1-A050-421A-91F7-373C97531893}">
      <dsp:nvSpPr>
        <dsp:cNvPr id="0" name=""/>
        <dsp:cNvSpPr/>
      </dsp:nvSpPr>
      <dsp:spPr>
        <a:xfrm>
          <a:off x="0" y="0"/>
          <a:ext cx="1305196" cy="33537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Futura PT Medium"/>
            </a:rPr>
            <a:t>21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Futura PT Medium"/>
            </a:rPr>
            <a:t>млн.</a:t>
          </a:r>
          <a:endParaRPr lang="ru-RU" sz="2900" b="1" kern="1200" dirty="0">
            <a:latin typeface="Futura PT Medium"/>
          </a:endParaRPr>
        </a:p>
      </dsp:txBody>
      <dsp:txXfrm>
        <a:off x="0" y="1341486"/>
        <a:ext cx="1305196" cy="1341486"/>
      </dsp:txXfrm>
    </dsp:sp>
    <dsp:sp modelId="{E1C9AFF0-4CA6-4790-BC78-E3DEF829800C}">
      <dsp:nvSpPr>
        <dsp:cNvPr id="0" name=""/>
        <dsp:cNvSpPr/>
      </dsp:nvSpPr>
      <dsp:spPr>
        <a:xfrm>
          <a:off x="94204" y="201222"/>
          <a:ext cx="1116787" cy="111678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1408EAF-C541-4CD4-8E40-5AD742EBD065}">
      <dsp:nvSpPr>
        <dsp:cNvPr id="0" name=""/>
        <dsp:cNvSpPr/>
      </dsp:nvSpPr>
      <dsp:spPr>
        <a:xfrm flipV="1">
          <a:off x="52207" y="2918868"/>
          <a:ext cx="1200780" cy="31265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87E80-C2B0-4105-A450-4E34EFB6957B}">
      <dsp:nvSpPr>
        <dsp:cNvPr id="0" name=""/>
        <dsp:cNvSpPr/>
      </dsp:nvSpPr>
      <dsp:spPr>
        <a:xfrm>
          <a:off x="0" y="2356744"/>
          <a:ext cx="8857639" cy="1411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7A1B7A-6EC2-4DC2-8747-B4532D87BB8A}">
      <dsp:nvSpPr>
        <dsp:cNvPr id="0" name=""/>
        <dsp:cNvSpPr/>
      </dsp:nvSpPr>
      <dsp:spPr>
        <a:xfrm>
          <a:off x="442881" y="4272"/>
          <a:ext cx="8054065" cy="3179032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358" tIns="0" rIns="234358" bIns="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600" b="1" kern="1200" dirty="0">
              <a:latin typeface="Futura PT Medium"/>
            </a:rPr>
            <a:t>«Акселерация субъектов малого и среднего предпринимательства»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598069" y="159460"/>
        <a:ext cx="7743689" cy="286865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5A4EE-18E9-43BC-AD68-A423E658FD0B}">
      <dsp:nvSpPr>
        <dsp:cNvPr id="0" name=""/>
        <dsp:cNvSpPr/>
      </dsp:nvSpPr>
      <dsp:spPr>
        <a:xfrm>
          <a:off x="1018" y="0"/>
          <a:ext cx="2648027" cy="3285861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7030A0"/>
              </a:solidFill>
              <a:latin typeface="Futura PT Book"/>
            </a:rPr>
            <a:t>с </a:t>
          </a:r>
          <a:r>
            <a:rPr lang="ru-RU" sz="24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15,8</a:t>
          </a:r>
          <a:r>
            <a:rPr lang="ru-RU" sz="2400" b="1" kern="1200" dirty="0" smtClean="0">
              <a:solidFill>
                <a:srgbClr val="7030A0"/>
              </a:solidFill>
              <a:latin typeface="Futura PT Book"/>
            </a:rPr>
            <a:t> до </a:t>
          </a:r>
          <a:r>
            <a:rPr lang="ru-RU" sz="24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32,5 %</a:t>
          </a:r>
        </a:p>
      </dsp:txBody>
      <dsp:txXfrm>
        <a:off x="1018" y="0"/>
        <a:ext cx="2648027" cy="985758"/>
      </dsp:txXfrm>
    </dsp:sp>
    <dsp:sp modelId="{0B08A25F-1B17-4028-8ECB-BB4639AD5524}">
      <dsp:nvSpPr>
        <dsp:cNvPr id="0" name=""/>
        <dsp:cNvSpPr/>
      </dsp:nvSpPr>
      <dsp:spPr>
        <a:xfrm>
          <a:off x="265821" y="985758"/>
          <a:ext cx="2118422" cy="21358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Futura PT Book"/>
            </a:rPr>
            <a:t>доля малого бизнеса в ВРП </a:t>
          </a:r>
        </a:p>
      </dsp:txBody>
      <dsp:txXfrm>
        <a:off x="327867" y="1047804"/>
        <a:ext cx="1994330" cy="2011717"/>
      </dsp:txXfrm>
    </dsp:sp>
    <dsp:sp modelId="{2F7D1C45-3903-4C8B-B0C7-8131FF82D30B}">
      <dsp:nvSpPr>
        <dsp:cNvPr id="0" name=""/>
        <dsp:cNvSpPr/>
      </dsp:nvSpPr>
      <dsp:spPr>
        <a:xfrm>
          <a:off x="2847648" y="0"/>
          <a:ext cx="2648027" cy="3285861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2B2B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301,5</a:t>
          </a:r>
          <a:r>
            <a:rPr lang="ru-RU" sz="2400" b="1" kern="1200" dirty="0" smtClean="0">
              <a:solidFill>
                <a:srgbClr val="2B2BAB"/>
              </a:solidFill>
              <a:latin typeface="Futura PT Book"/>
            </a:rPr>
            <a:t> </a:t>
          </a:r>
          <a:r>
            <a:rPr lang="ru-RU" sz="2400" b="1" kern="1200" dirty="0" err="1" smtClean="0">
              <a:solidFill>
                <a:srgbClr val="2B2BAB"/>
              </a:solidFill>
              <a:latin typeface="Futura PT Book"/>
            </a:rPr>
            <a:t>тыс.чел</a:t>
          </a:r>
          <a:r>
            <a:rPr lang="ru-RU" sz="2400" b="1" kern="1200" dirty="0" smtClean="0">
              <a:solidFill>
                <a:srgbClr val="2B2BAB"/>
              </a:solidFill>
              <a:latin typeface="Futura PT Book"/>
            </a:rPr>
            <a:t>.</a:t>
          </a:r>
          <a:endParaRPr lang="ru-RU" sz="2400" b="1" kern="1200" dirty="0">
            <a:solidFill>
              <a:srgbClr val="2B2BAB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sp:txBody>
      <dsp:txXfrm>
        <a:off x="2847648" y="0"/>
        <a:ext cx="2648027" cy="985758"/>
      </dsp:txXfrm>
    </dsp:sp>
    <dsp:sp modelId="{97AD6228-FEB6-45AB-AC48-4B1A2FC790DF}">
      <dsp:nvSpPr>
        <dsp:cNvPr id="0" name=""/>
        <dsp:cNvSpPr/>
      </dsp:nvSpPr>
      <dsp:spPr>
        <a:xfrm>
          <a:off x="3112450" y="985758"/>
          <a:ext cx="2118422" cy="2135809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Futura PT Book"/>
            </a:rPr>
            <a:t>число занятых в малом и среднем бизнесе региона</a:t>
          </a:r>
          <a:endParaRPr lang="ru-RU" sz="2000" b="1" kern="1200" dirty="0">
            <a:latin typeface="Futura PT Book"/>
          </a:endParaRPr>
        </a:p>
      </dsp:txBody>
      <dsp:txXfrm>
        <a:off x="3174496" y="1047804"/>
        <a:ext cx="1994330" cy="2011717"/>
      </dsp:txXfrm>
    </dsp:sp>
    <dsp:sp modelId="{714E5C3F-41E5-4A1B-9CD7-C17272DF7F99}">
      <dsp:nvSpPr>
        <dsp:cNvPr id="0" name=""/>
        <dsp:cNvSpPr/>
      </dsp:nvSpPr>
      <dsp:spPr>
        <a:xfrm>
          <a:off x="5694277" y="0"/>
          <a:ext cx="2648027" cy="328586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8E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10 %</a:t>
          </a:r>
          <a:endParaRPr lang="ru-RU" sz="2400" b="1" kern="1200" dirty="0">
            <a:solidFill>
              <a:srgbClr val="008EB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sp:txBody>
      <dsp:txXfrm>
        <a:off x="5694277" y="0"/>
        <a:ext cx="2648027" cy="985758"/>
      </dsp:txXfrm>
    </dsp:sp>
    <dsp:sp modelId="{2EFFBAA9-3D46-4630-B58B-35CA5115BEA7}">
      <dsp:nvSpPr>
        <dsp:cNvPr id="0" name=""/>
        <dsp:cNvSpPr/>
      </dsp:nvSpPr>
      <dsp:spPr>
        <a:xfrm>
          <a:off x="5959080" y="985758"/>
          <a:ext cx="2118422" cy="2135809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Futura PT Book"/>
            </a:rPr>
            <a:t>доля экспортеров – СМСП   в общем объеме </a:t>
          </a:r>
          <a:r>
            <a:rPr lang="ru-RU" sz="2000" b="1" kern="1200" dirty="0" err="1" smtClean="0">
              <a:latin typeface="Futura PT Book"/>
            </a:rPr>
            <a:t>несырьевого</a:t>
          </a:r>
          <a:r>
            <a:rPr lang="ru-RU" sz="2000" b="1" kern="1200" dirty="0" smtClean="0">
              <a:latin typeface="Futura PT Book"/>
            </a:rPr>
            <a:t> экспорта</a:t>
          </a:r>
          <a:endParaRPr lang="ru-RU" sz="2000" b="1" kern="1200" dirty="0">
            <a:latin typeface="Futura PT Book"/>
          </a:endParaRPr>
        </a:p>
      </dsp:txBody>
      <dsp:txXfrm>
        <a:off x="6021126" y="1047804"/>
        <a:ext cx="1994330" cy="20117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42595-45C4-43C0-B2C8-3EECEDC11954}">
      <dsp:nvSpPr>
        <dsp:cNvPr id="0" name=""/>
        <dsp:cNvSpPr/>
      </dsp:nvSpPr>
      <dsp:spPr>
        <a:xfrm>
          <a:off x="1480760" y="2062096"/>
          <a:ext cx="348234" cy="1569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4117" y="0"/>
              </a:lnTo>
              <a:lnTo>
                <a:pt x="174117" y="1569465"/>
              </a:lnTo>
              <a:lnTo>
                <a:pt x="348234" y="156946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sp:txBody>
      <dsp:txXfrm>
        <a:off x="1614686" y="2806637"/>
        <a:ext cx="80381" cy="80381"/>
      </dsp:txXfrm>
    </dsp:sp>
    <dsp:sp modelId="{3D62027E-A3B2-4BC9-8AC5-A184FD4E30A0}">
      <dsp:nvSpPr>
        <dsp:cNvPr id="0" name=""/>
        <dsp:cNvSpPr/>
      </dsp:nvSpPr>
      <dsp:spPr>
        <a:xfrm>
          <a:off x="1480760" y="2062096"/>
          <a:ext cx="348234" cy="666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4117" y="0"/>
              </a:lnTo>
              <a:lnTo>
                <a:pt x="174117" y="666272"/>
              </a:lnTo>
              <a:lnTo>
                <a:pt x="348234" y="66627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sp:txBody>
      <dsp:txXfrm>
        <a:off x="1636082" y="2376437"/>
        <a:ext cx="37589" cy="37589"/>
      </dsp:txXfrm>
    </dsp:sp>
    <dsp:sp modelId="{8F72C18D-0B6B-4903-91F2-EA343B83ADB3}">
      <dsp:nvSpPr>
        <dsp:cNvPr id="0" name=""/>
        <dsp:cNvSpPr/>
      </dsp:nvSpPr>
      <dsp:spPr>
        <a:xfrm>
          <a:off x="1480760" y="1643884"/>
          <a:ext cx="355815" cy="418211"/>
        </a:xfrm>
        <a:custGeom>
          <a:avLst/>
          <a:gdLst/>
          <a:ahLst/>
          <a:cxnLst/>
          <a:rect l="0" t="0" r="0" b="0"/>
          <a:pathLst>
            <a:path>
              <a:moveTo>
                <a:pt x="0" y="418211"/>
              </a:moveTo>
              <a:lnTo>
                <a:pt x="177907" y="418211"/>
              </a:lnTo>
              <a:lnTo>
                <a:pt x="177907" y="0"/>
              </a:lnTo>
              <a:lnTo>
                <a:pt x="355815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sp:txBody>
      <dsp:txXfrm>
        <a:off x="1644940" y="1839262"/>
        <a:ext cx="27454" cy="27454"/>
      </dsp:txXfrm>
    </dsp:sp>
    <dsp:sp modelId="{6D104FC7-8B7F-4543-A672-C3F5DA12D5E1}">
      <dsp:nvSpPr>
        <dsp:cNvPr id="0" name=""/>
        <dsp:cNvSpPr/>
      </dsp:nvSpPr>
      <dsp:spPr>
        <a:xfrm>
          <a:off x="1480760" y="518986"/>
          <a:ext cx="348234" cy="1543109"/>
        </a:xfrm>
        <a:custGeom>
          <a:avLst/>
          <a:gdLst/>
          <a:ahLst/>
          <a:cxnLst/>
          <a:rect l="0" t="0" r="0" b="0"/>
          <a:pathLst>
            <a:path>
              <a:moveTo>
                <a:pt x="0" y="1543109"/>
              </a:moveTo>
              <a:lnTo>
                <a:pt x="174117" y="1543109"/>
              </a:lnTo>
              <a:lnTo>
                <a:pt x="174117" y="0"/>
              </a:lnTo>
              <a:lnTo>
                <a:pt x="348234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sp:txBody>
      <dsp:txXfrm>
        <a:off x="1615329" y="1250993"/>
        <a:ext cx="79095" cy="79095"/>
      </dsp:txXfrm>
    </dsp:sp>
    <dsp:sp modelId="{46F9DF4F-BB48-474A-97DF-F873FEB91E7A}">
      <dsp:nvSpPr>
        <dsp:cNvPr id="0" name=""/>
        <dsp:cNvSpPr/>
      </dsp:nvSpPr>
      <dsp:spPr>
        <a:xfrm rot="16200000">
          <a:off x="-928894" y="1332614"/>
          <a:ext cx="3360345" cy="1458963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Цель: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Увеличение численности занятых в сфере МСП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 </a:t>
          </a:r>
          <a:endParaRPr lang="ru-RU" sz="1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Увеличение 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доли  экспортеров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sp:txBody>
      <dsp:txXfrm>
        <a:off x="-928894" y="1332614"/>
        <a:ext cx="3360345" cy="1458963"/>
      </dsp:txXfrm>
    </dsp:sp>
    <dsp:sp modelId="{4389BCAB-5859-44CD-8605-3490B287093F}">
      <dsp:nvSpPr>
        <dsp:cNvPr id="0" name=""/>
        <dsp:cNvSpPr/>
      </dsp:nvSpPr>
      <dsp:spPr>
        <a:xfrm>
          <a:off x="1828994" y="99880"/>
          <a:ext cx="4768636" cy="83821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поддержка бизнеса в моногородах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(субсидии социальному бизнесу)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sp:txBody>
      <dsp:txXfrm>
        <a:off x="1828994" y="99880"/>
        <a:ext cx="4768636" cy="838211"/>
      </dsp:txXfrm>
    </dsp:sp>
    <dsp:sp modelId="{3B47A556-182E-4912-8C32-95561293B416}">
      <dsp:nvSpPr>
        <dsp:cNvPr id="0" name=""/>
        <dsp:cNvSpPr/>
      </dsp:nvSpPr>
      <dsp:spPr>
        <a:xfrm>
          <a:off x="1836575" y="1065209"/>
          <a:ext cx="4779727" cy="11573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поддержка производственного 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бизнеса и предприятий проката     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спорт оборудования (субсидии)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sp:txBody>
      <dsp:txXfrm>
        <a:off x="1836575" y="1065209"/>
        <a:ext cx="4779727" cy="1157350"/>
      </dsp:txXfrm>
    </dsp:sp>
    <dsp:sp modelId="{86D22EF1-5383-4148-818D-12D24F08453C}">
      <dsp:nvSpPr>
        <dsp:cNvPr id="0" name=""/>
        <dsp:cNvSpPr/>
      </dsp:nvSpPr>
      <dsp:spPr>
        <a:xfrm>
          <a:off x="1828994" y="2371700"/>
          <a:ext cx="4760499" cy="71333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 создание экспортного центра и центра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 «Мой  бизнес»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sp:txBody>
      <dsp:txXfrm>
        <a:off x="1828994" y="2371700"/>
        <a:ext cx="4760499" cy="713337"/>
      </dsp:txXfrm>
    </dsp:sp>
    <dsp:sp modelId="{AB1DD24E-A96A-40C2-AC12-7A06C9E48A59}">
      <dsp:nvSpPr>
        <dsp:cNvPr id="0" name=""/>
        <dsp:cNvSpPr/>
      </dsp:nvSpPr>
      <dsp:spPr>
        <a:xfrm>
          <a:off x="1828994" y="3223166"/>
          <a:ext cx="4755769" cy="81679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 работа по созданию промышленных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rPr>
            <a:t>    площадок для бизнеса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Book"/>
          </a:endParaRPr>
        </a:p>
      </dsp:txBody>
      <dsp:txXfrm>
        <a:off x="1828994" y="3223166"/>
        <a:ext cx="4755769" cy="8167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930FB1-A050-421A-91F7-373C97531893}">
      <dsp:nvSpPr>
        <dsp:cNvPr id="0" name=""/>
        <dsp:cNvSpPr/>
      </dsp:nvSpPr>
      <dsp:spPr>
        <a:xfrm>
          <a:off x="0" y="0"/>
          <a:ext cx="1502523" cy="3429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Futura PT Medium"/>
            </a:rPr>
            <a:t>842,35 млн.</a:t>
          </a:r>
          <a:endParaRPr lang="ru-RU" sz="2800" b="1" kern="1200" dirty="0">
            <a:latin typeface="Futura PT Medium"/>
          </a:endParaRPr>
        </a:p>
      </dsp:txBody>
      <dsp:txXfrm>
        <a:off x="0" y="1371715"/>
        <a:ext cx="1502523" cy="1371715"/>
      </dsp:txXfrm>
    </dsp:sp>
    <dsp:sp modelId="{E1C9AFF0-4CA6-4790-BC78-E3DEF829800C}">
      <dsp:nvSpPr>
        <dsp:cNvPr id="0" name=""/>
        <dsp:cNvSpPr/>
      </dsp:nvSpPr>
      <dsp:spPr>
        <a:xfrm>
          <a:off x="180285" y="205757"/>
          <a:ext cx="1141952" cy="114195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1408EAF-C541-4CD4-8E40-5AD742EBD065}">
      <dsp:nvSpPr>
        <dsp:cNvPr id="0" name=""/>
        <dsp:cNvSpPr/>
      </dsp:nvSpPr>
      <dsp:spPr>
        <a:xfrm flipV="1">
          <a:off x="60100" y="2984642"/>
          <a:ext cx="1382322" cy="31969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1C7B0-AD18-43A7-B8F5-9B51E0C57F66}">
      <dsp:nvSpPr>
        <dsp:cNvPr id="0" name=""/>
        <dsp:cNvSpPr/>
      </dsp:nvSpPr>
      <dsp:spPr>
        <a:xfrm>
          <a:off x="865978" y="178054"/>
          <a:ext cx="2230198" cy="3106515"/>
        </a:xfrm>
        <a:prstGeom prst="pie">
          <a:avLst>
            <a:gd name="adj1" fmla="val 5400000"/>
            <a:gd name="adj2" fmla="val 1620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A919C7-3828-44F8-8D8C-212B019F1031}">
      <dsp:nvSpPr>
        <dsp:cNvPr id="0" name=""/>
        <dsp:cNvSpPr/>
      </dsp:nvSpPr>
      <dsp:spPr>
        <a:xfrm>
          <a:off x="2001131" y="202835"/>
          <a:ext cx="6944154" cy="41197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Субсидии социальному бизнесу 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0" kern="1200" dirty="0" smtClean="0">
              <a:effectLst/>
              <a:latin typeface="Futura PT Medium"/>
            </a:rPr>
            <a:t>257 252 800 руб.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Размер субсидии  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0" kern="1200" dirty="0" smtClean="0">
              <a:effectLst/>
              <a:latin typeface="Futura PT Medium"/>
            </a:rPr>
            <a:t>85 % произведенных затрат, но не более 1,5 млн. руб.</a:t>
          </a:r>
          <a:endParaRPr lang="ru-RU" sz="2000" b="0" kern="1200" dirty="0">
            <a:effectLst/>
            <a:latin typeface="Futura PT Medium"/>
          </a:endParaRPr>
        </a:p>
      </dsp:txBody>
      <dsp:txXfrm>
        <a:off x="2001131" y="202835"/>
        <a:ext cx="6944154" cy="1956892"/>
      </dsp:txXfrm>
    </dsp:sp>
    <dsp:sp modelId="{200A1C68-2898-4B2F-AAD5-9650FCD27B27}">
      <dsp:nvSpPr>
        <dsp:cNvPr id="0" name=""/>
        <dsp:cNvSpPr/>
      </dsp:nvSpPr>
      <dsp:spPr>
        <a:xfrm>
          <a:off x="1066113" y="1930839"/>
          <a:ext cx="1956892" cy="241372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DF5DDA-988C-4B7F-819D-F554FD6C3DD6}">
      <dsp:nvSpPr>
        <dsp:cNvPr id="0" name=""/>
        <dsp:cNvSpPr/>
      </dsp:nvSpPr>
      <dsp:spPr>
        <a:xfrm>
          <a:off x="2017030" y="1921251"/>
          <a:ext cx="6912358" cy="24338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238D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Субсидии для производственного бизнеса 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и малых предприятий </a:t>
          </a:r>
          <a:r>
            <a:rPr lang="ru-RU" sz="20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проката спорт оборудования 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(субсидии)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0" kern="1200" dirty="0" smtClean="0">
              <a:effectLst/>
              <a:latin typeface="Futura PT Medium"/>
            </a:rPr>
            <a:t>84 216 600 руб.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Размер субсидии (</a:t>
          </a:r>
          <a:r>
            <a:rPr lang="ru-RU" sz="2000" b="1" kern="1200" dirty="0" smtClean="0">
              <a:solidFill>
                <a:srgbClr val="008A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производственные предприятия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) 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0" kern="1200" dirty="0" smtClean="0">
              <a:effectLst/>
              <a:latin typeface="Futura PT Medium"/>
            </a:rPr>
            <a:t>50 % произведенных затрат, но не более 1,0 млн. руб.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Размер субсидии (</a:t>
          </a:r>
          <a:r>
            <a:rPr lang="ru-RU" sz="20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прокат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) 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0" kern="1200" dirty="0" smtClean="0">
              <a:effectLst/>
              <a:latin typeface="Futura PT Medium"/>
            </a:rPr>
            <a:t>85 % произведенных затрат, но не более 0,5 млн. руб.</a:t>
          </a:r>
          <a:endParaRPr lang="ru-RU" sz="2000" b="0" kern="1200" dirty="0">
            <a:effectLst/>
            <a:latin typeface="Futura PT Medium"/>
          </a:endParaRPr>
        </a:p>
      </dsp:txBody>
      <dsp:txXfrm>
        <a:off x="2017030" y="1921251"/>
        <a:ext cx="6912358" cy="24338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E31E53-2545-43D5-8CC7-D9112B7A9637}">
      <dsp:nvSpPr>
        <dsp:cNvPr id="0" name=""/>
        <dsp:cNvSpPr/>
      </dsp:nvSpPr>
      <dsp:spPr>
        <a:xfrm>
          <a:off x="0" y="2812465"/>
          <a:ext cx="8400470" cy="93943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latin typeface="Futura PT Medium"/>
            </a:rPr>
            <a:t>Центром  проводятся конкурсные процедуры  по проведению мероприятий, в результате которых по окончанию 2019 года  </a:t>
          </a:r>
          <a:endParaRPr lang="ru-RU" sz="2000" b="1" kern="1200" dirty="0" smtClean="0">
            <a:latin typeface="Futura PT Medium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latin typeface="Futura PT Medium"/>
            </a:rPr>
            <a:t>в </a:t>
          </a:r>
          <a:r>
            <a:rPr lang="ru-RU" sz="2000" b="1" kern="1200" dirty="0" smtClean="0">
              <a:latin typeface="Futura PT Medium"/>
            </a:rPr>
            <a:t>регионе появится 29 экспортеров</a:t>
          </a:r>
          <a:endParaRPr lang="ru-RU" sz="2000" b="1" kern="1200" dirty="0">
            <a:latin typeface="Futura PT Medium"/>
          </a:endParaRPr>
        </a:p>
      </dsp:txBody>
      <dsp:txXfrm>
        <a:off x="0" y="2812465"/>
        <a:ext cx="8400470" cy="939437"/>
      </dsp:txXfrm>
    </dsp:sp>
    <dsp:sp modelId="{F93A3331-9B1B-4D9D-9EED-BC67983F4316}">
      <dsp:nvSpPr>
        <dsp:cNvPr id="0" name=""/>
        <dsp:cNvSpPr/>
      </dsp:nvSpPr>
      <dsp:spPr>
        <a:xfrm rot="10800000">
          <a:off x="0" y="1221945"/>
          <a:ext cx="8400470" cy="1602545"/>
        </a:xfrm>
        <a:prstGeom prst="upArrowCallou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latin typeface="Futura PT Medium"/>
            </a:rPr>
            <a:t>19 июня заключено соглашение о предоставлении субсидии </a:t>
          </a:r>
          <a:endParaRPr lang="ru-RU" sz="2000" b="1" kern="1200" dirty="0" smtClean="0">
            <a:latin typeface="Futura PT Medium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latin typeface="Futura PT Medium"/>
            </a:rPr>
            <a:t>на </a:t>
          </a:r>
          <a:r>
            <a:rPr lang="ru-RU" sz="2000" b="1" kern="1200" dirty="0" smtClean="0">
              <a:latin typeface="Futura PT Medium"/>
            </a:rPr>
            <a:t>обеспечение деятельности центра на сумму </a:t>
          </a:r>
          <a:endParaRPr lang="ru-RU" sz="2000" b="1" kern="1200" dirty="0" smtClean="0">
            <a:latin typeface="Futura PT Medium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latin typeface="Futura PT Medium"/>
            </a:rPr>
            <a:t>68 </a:t>
          </a:r>
          <a:r>
            <a:rPr lang="ru-RU" sz="2000" b="1" kern="1200" dirty="0" smtClean="0">
              <a:latin typeface="Futura PT Medium"/>
            </a:rPr>
            <a:t>млн. 108 тыс. рублей.  </a:t>
          </a:r>
          <a:endParaRPr lang="ru-RU" sz="2000" b="1" kern="1200" dirty="0">
            <a:latin typeface="Futura PT Medium"/>
          </a:endParaRPr>
        </a:p>
      </dsp:txBody>
      <dsp:txXfrm rot="10800000">
        <a:off x="0" y="1221945"/>
        <a:ext cx="8400470" cy="1041286"/>
      </dsp:txXfrm>
    </dsp:sp>
    <dsp:sp modelId="{1B181E67-6D31-4E60-9782-D4F45BA739E2}">
      <dsp:nvSpPr>
        <dsp:cNvPr id="0" name=""/>
        <dsp:cNvSpPr/>
      </dsp:nvSpPr>
      <dsp:spPr>
        <a:xfrm rot="10800000">
          <a:off x="0" y="959"/>
          <a:ext cx="8400470" cy="1233011"/>
        </a:xfrm>
        <a:prstGeom prst="upArrowCallou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Futura PT Medium"/>
            </a:rPr>
            <a:t>Заключено соглашение с Российским экспортным центром</a:t>
          </a:r>
          <a:endParaRPr lang="ru-RU" sz="2000" b="1" kern="1200" dirty="0">
            <a:latin typeface="Futura PT Medium"/>
          </a:endParaRPr>
        </a:p>
      </dsp:txBody>
      <dsp:txXfrm rot="10800000">
        <a:off x="0" y="959"/>
        <a:ext cx="8400470" cy="8011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2ED73-DA79-4339-82D5-E2F00E422461}">
      <dsp:nvSpPr>
        <dsp:cNvPr id="0" name=""/>
        <dsp:cNvSpPr/>
      </dsp:nvSpPr>
      <dsp:spPr>
        <a:xfrm>
          <a:off x="4893834" y="633420"/>
          <a:ext cx="3602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0213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5064171" y="677184"/>
        <a:ext cx="19540" cy="3911"/>
      </dsp:txXfrm>
    </dsp:sp>
    <dsp:sp modelId="{1901A23C-DC41-4BE5-B7F2-A6604CA9AE22}">
      <dsp:nvSpPr>
        <dsp:cNvPr id="0" name=""/>
        <dsp:cNvSpPr/>
      </dsp:nvSpPr>
      <dsp:spPr>
        <a:xfrm>
          <a:off x="7565" y="100745"/>
          <a:ext cx="4888069" cy="115678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Соглашение о сотрудничестве: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АКО (ЖКХ+ДРППР),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Администрация </a:t>
          </a:r>
          <a:r>
            <a:rPr lang="ru-RU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г.Кемерово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,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УК «</a:t>
          </a:r>
          <a:r>
            <a:rPr lang="ru-RU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Экоимпульс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» 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7565" y="100745"/>
        <a:ext cx="4888069" cy="1156789"/>
      </dsp:txXfrm>
    </dsp:sp>
    <dsp:sp modelId="{16A31D1C-4DE9-4424-A738-CD532302282D}">
      <dsp:nvSpPr>
        <dsp:cNvPr id="0" name=""/>
        <dsp:cNvSpPr/>
      </dsp:nvSpPr>
      <dsp:spPr>
        <a:xfrm>
          <a:off x="1515373" y="1187096"/>
          <a:ext cx="5242358" cy="428851"/>
        </a:xfrm>
        <a:custGeom>
          <a:avLst/>
          <a:gdLst/>
          <a:ahLst/>
          <a:cxnLst/>
          <a:rect l="0" t="0" r="0" b="0"/>
          <a:pathLst>
            <a:path>
              <a:moveTo>
                <a:pt x="5242358" y="0"/>
              </a:moveTo>
              <a:lnTo>
                <a:pt x="5242358" y="231525"/>
              </a:lnTo>
              <a:lnTo>
                <a:pt x="0" y="231525"/>
              </a:lnTo>
              <a:lnTo>
                <a:pt x="0" y="428851"/>
              </a:lnTo>
            </a:path>
          </a:pathLst>
        </a:custGeom>
        <a:noFill/>
        <a:ln w="9525" cap="flat" cmpd="sng" algn="ctr">
          <a:solidFill>
            <a:schemeClr val="accent4">
              <a:hueOff val="-892954"/>
              <a:satOff val="5380"/>
              <a:lumOff val="431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4004991" y="1399566"/>
        <a:ext cx="263122" cy="3911"/>
      </dsp:txXfrm>
    </dsp:sp>
    <dsp:sp modelId="{A39192B5-4DF6-46BD-8920-7D978708D2BE}">
      <dsp:nvSpPr>
        <dsp:cNvPr id="0" name=""/>
        <dsp:cNvSpPr/>
      </dsp:nvSpPr>
      <dsp:spPr>
        <a:xfrm>
          <a:off x="5286447" y="169384"/>
          <a:ext cx="2942568" cy="1019512"/>
        </a:xfrm>
        <a:prstGeom prst="rect">
          <a:avLst/>
        </a:prstGeom>
        <a:gradFill rotWithShape="0">
          <a:gsLst>
            <a:gs pos="0">
              <a:schemeClr val="accent4">
                <a:hueOff val="-744128"/>
                <a:satOff val="4483"/>
                <a:lumOff val="359"/>
                <a:alphaOff val="0"/>
                <a:shade val="51000"/>
                <a:satMod val="130000"/>
              </a:schemeClr>
            </a:gs>
            <a:gs pos="80000">
              <a:schemeClr val="accent4">
                <a:hueOff val="-744128"/>
                <a:satOff val="4483"/>
                <a:lumOff val="359"/>
                <a:alphaOff val="0"/>
                <a:shade val="93000"/>
                <a:satMod val="130000"/>
              </a:schemeClr>
            </a:gs>
            <a:gs pos="100000">
              <a:schemeClr val="accent4">
                <a:hueOff val="-744128"/>
                <a:satOff val="4483"/>
                <a:lumOff val="3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Заявка в Минэкономразвития РФ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о финансировании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5286447" y="169384"/>
        <a:ext cx="2942568" cy="1019512"/>
      </dsp:txXfrm>
    </dsp:sp>
    <dsp:sp modelId="{E3F5C563-2A19-4027-B217-ACF04B91E490}">
      <dsp:nvSpPr>
        <dsp:cNvPr id="0" name=""/>
        <dsp:cNvSpPr/>
      </dsp:nvSpPr>
      <dsp:spPr>
        <a:xfrm>
          <a:off x="3021381" y="2112384"/>
          <a:ext cx="3602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0213" y="45720"/>
              </a:lnTo>
            </a:path>
          </a:pathLst>
        </a:custGeom>
        <a:noFill/>
        <a:ln w="9525" cap="flat" cmpd="sng" algn="ctr">
          <a:solidFill>
            <a:schemeClr val="accent4">
              <a:hueOff val="-1785908"/>
              <a:satOff val="10760"/>
              <a:lumOff val="862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3191717" y="2156148"/>
        <a:ext cx="19540" cy="3911"/>
      </dsp:txXfrm>
    </dsp:sp>
    <dsp:sp modelId="{B48AB0F5-88AF-4EB1-8556-ADD7C5B22440}">
      <dsp:nvSpPr>
        <dsp:cNvPr id="0" name=""/>
        <dsp:cNvSpPr/>
      </dsp:nvSpPr>
      <dsp:spPr>
        <a:xfrm>
          <a:off x="7565" y="1648348"/>
          <a:ext cx="3015616" cy="1019512"/>
        </a:xfrm>
        <a:prstGeom prst="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Соглашение с Минэкономразвития РФ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о финансировании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(250 </a:t>
          </a:r>
          <a:r>
            <a:rPr lang="ru-RU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млн.руб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.)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7565" y="1648348"/>
        <a:ext cx="3015616" cy="1019512"/>
      </dsp:txXfrm>
    </dsp:sp>
    <dsp:sp modelId="{3FE2AFAA-E157-4D4F-9226-362EAE0069B5}">
      <dsp:nvSpPr>
        <dsp:cNvPr id="0" name=""/>
        <dsp:cNvSpPr/>
      </dsp:nvSpPr>
      <dsp:spPr>
        <a:xfrm>
          <a:off x="995319" y="2666060"/>
          <a:ext cx="3882456" cy="360213"/>
        </a:xfrm>
        <a:custGeom>
          <a:avLst/>
          <a:gdLst/>
          <a:ahLst/>
          <a:cxnLst/>
          <a:rect l="0" t="0" r="0" b="0"/>
          <a:pathLst>
            <a:path>
              <a:moveTo>
                <a:pt x="3882456" y="0"/>
              </a:moveTo>
              <a:lnTo>
                <a:pt x="3882456" y="197206"/>
              </a:lnTo>
              <a:lnTo>
                <a:pt x="0" y="197206"/>
              </a:lnTo>
              <a:lnTo>
                <a:pt x="0" y="360213"/>
              </a:lnTo>
            </a:path>
          </a:pathLst>
        </a:custGeom>
        <a:noFill/>
        <a:ln w="9525" cap="flat" cmpd="sng" algn="ctr">
          <a:solidFill>
            <a:schemeClr val="accent4">
              <a:hueOff val="-2678862"/>
              <a:satOff val="16139"/>
              <a:lumOff val="1294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2838996" y="2844211"/>
        <a:ext cx="195103" cy="3911"/>
      </dsp:txXfrm>
    </dsp:sp>
    <dsp:sp modelId="{838E2FA3-0815-4099-A77D-9FE9DEB2DFFC}">
      <dsp:nvSpPr>
        <dsp:cNvPr id="0" name=""/>
        <dsp:cNvSpPr/>
      </dsp:nvSpPr>
      <dsp:spPr>
        <a:xfrm>
          <a:off x="3413994" y="1648348"/>
          <a:ext cx="2927564" cy="1019512"/>
        </a:xfrm>
        <a:prstGeom prst="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Разработка НПА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3413994" y="1648348"/>
        <a:ext cx="2927564" cy="1019512"/>
      </dsp:txXfrm>
    </dsp:sp>
    <dsp:sp modelId="{2CA1B38B-ED64-49B9-BAF0-803BF3095C7D}">
      <dsp:nvSpPr>
        <dsp:cNvPr id="0" name=""/>
        <dsp:cNvSpPr/>
      </dsp:nvSpPr>
      <dsp:spPr>
        <a:xfrm>
          <a:off x="1981274" y="3522710"/>
          <a:ext cx="3602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0213" y="45720"/>
              </a:lnTo>
            </a:path>
          </a:pathLst>
        </a:custGeom>
        <a:noFill/>
        <a:ln w="9525" cap="flat" cmpd="sng" algn="ctr">
          <a:solidFill>
            <a:schemeClr val="accent4">
              <a:hueOff val="-3571816"/>
              <a:satOff val="21519"/>
              <a:lumOff val="1725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2151610" y="3566474"/>
        <a:ext cx="19540" cy="3911"/>
      </dsp:txXfrm>
    </dsp:sp>
    <dsp:sp modelId="{9CD6F14C-058E-4B25-AC42-D34D4D64FBC9}">
      <dsp:nvSpPr>
        <dsp:cNvPr id="0" name=""/>
        <dsp:cNvSpPr/>
      </dsp:nvSpPr>
      <dsp:spPr>
        <a:xfrm>
          <a:off x="7565" y="3058674"/>
          <a:ext cx="1975509" cy="1019512"/>
        </a:xfrm>
        <a:prstGeom prst="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Строительство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7565" y="3058674"/>
        <a:ext cx="1975509" cy="1019512"/>
      </dsp:txXfrm>
    </dsp:sp>
    <dsp:sp modelId="{26416B26-3981-40A9-9B9B-8907A1B82E68}">
      <dsp:nvSpPr>
        <dsp:cNvPr id="0" name=""/>
        <dsp:cNvSpPr/>
      </dsp:nvSpPr>
      <dsp:spPr>
        <a:xfrm>
          <a:off x="5157616" y="3522710"/>
          <a:ext cx="3602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0213" y="45720"/>
              </a:lnTo>
            </a:path>
          </a:pathLst>
        </a:custGeom>
        <a:noFill/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5327952" y="3566474"/>
        <a:ext cx="19540" cy="3911"/>
      </dsp:txXfrm>
    </dsp:sp>
    <dsp:sp modelId="{DE83BFDB-10A0-4576-803D-514E849DFA10}">
      <dsp:nvSpPr>
        <dsp:cNvPr id="0" name=""/>
        <dsp:cNvSpPr/>
      </dsp:nvSpPr>
      <dsp:spPr>
        <a:xfrm>
          <a:off x="2373887" y="3058674"/>
          <a:ext cx="2785529" cy="1019512"/>
        </a:xfrm>
        <a:prstGeom prst="rect">
          <a:avLst/>
        </a:prstGeom>
        <a:gradFill rotWithShape="0">
          <a:gsLst>
            <a:gs pos="0">
              <a:schemeClr val="accent4">
                <a:hueOff val="-3720641"/>
                <a:satOff val="22416"/>
                <a:lumOff val="1797"/>
                <a:alphaOff val="0"/>
                <a:shade val="51000"/>
                <a:satMod val="130000"/>
              </a:schemeClr>
            </a:gs>
            <a:gs pos="80000">
              <a:schemeClr val="accent4">
                <a:hueOff val="-3720641"/>
                <a:satOff val="22416"/>
                <a:lumOff val="1797"/>
                <a:alphaOff val="0"/>
                <a:shade val="93000"/>
                <a:satMod val="130000"/>
              </a:schemeClr>
            </a:gs>
            <a:gs pos="100000">
              <a:schemeClr val="accent4">
                <a:hueOff val="-3720641"/>
                <a:satOff val="22416"/>
                <a:lumOff val="179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Апрель 2020г.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ВВОД В ЭКСПЛУАТАЦИЮ ПАРКА «ЗАПАДНЫЙ»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2373887" y="3058674"/>
        <a:ext cx="2785529" cy="1019512"/>
      </dsp:txXfrm>
    </dsp:sp>
    <dsp:sp modelId="{BF3FBED6-7134-4189-B132-9415BAD38DA8}">
      <dsp:nvSpPr>
        <dsp:cNvPr id="0" name=""/>
        <dsp:cNvSpPr/>
      </dsp:nvSpPr>
      <dsp:spPr>
        <a:xfrm>
          <a:off x="5550229" y="3058674"/>
          <a:ext cx="2785529" cy="1019512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latin typeface="Futura PT Medium"/>
            </a:rPr>
            <a:t>К 2024 году 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latin typeface="Futura PT Medium"/>
            </a:rPr>
            <a:t>на территории парка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latin typeface="Futura PT Medium"/>
            </a:rPr>
            <a:t>10 компаний-резидентов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</dsp:txBody>
      <dsp:txXfrm>
        <a:off x="5550229" y="3058674"/>
        <a:ext cx="2785529" cy="10195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61E01-63D0-4C09-A2EA-9C903FD7C2ED}">
      <dsp:nvSpPr>
        <dsp:cNvPr id="0" name=""/>
        <dsp:cNvSpPr/>
      </dsp:nvSpPr>
      <dsp:spPr>
        <a:xfrm rot="10800000">
          <a:off x="2043357" y="358"/>
          <a:ext cx="7068395" cy="105188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3853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Futura PT Medium"/>
            </a:rPr>
            <a:t>150  социальных предпринимателей моногородов и 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Futura PT Medium"/>
            </a:rPr>
            <a:t>80 производственных компаний и пунктов проката инвентаря получат  финансовую поддержку</a:t>
          </a:r>
          <a:endParaRPr lang="ru-RU" sz="1800" b="1" kern="1200" dirty="0">
            <a:latin typeface="Futura PT Medium"/>
          </a:endParaRPr>
        </a:p>
      </dsp:txBody>
      <dsp:txXfrm rot="10800000">
        <a:off x="2306329" y="358"/>
        <a:ext cx="6805423" cy="1051887"/>
      </dsp:txXfrm>
    </dsp:sp>
    <dsp:sp modelId="{E7297A77-2EA7-4FC7-A61B-82ECEBCA5C54}">
      <dsp:nvSpPr>
        <dsp:cNvPr id="0" name=""/>
        <dsp:cNvSpPr/>
      </dsp:nvSpPr>
      <dsp:spPr>
        <a:xfrm>
          <a:off x="1517413" y="358"/>
          <a:ext cx="1051887" cy="105188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E33C680-3E80-4158-B1D7-36600CD86D84}">
      <dsp:nvSpPr>
        <dsp:cNvPr id="0" name=""/>
        <dsp:cNvSpPr/>
      </dsp:nvSpPr>
      <dsp:spPr>
        <a:xfrm rot="10800000">
          <a:off x="2043357" y="1325751"/>
          <a:ext cx="7068395" cy="105188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3853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Futura PT Medium"/>
            </a:rPr>
            <a:t>29 кузбасских компаний  - выведены на экспорт</a:t>
          </a:r>
          <a:endParaRPr lang="ru-RU" sz="1800" b="1" kern="1200" dirty="0">
            <a:latin typeface="Futura PT Medium"/>
          </a:endParaRPr>
        </a:p>
      </dsp:txBody>
      <dsp:txXfrm rot="10800000">
        <a:off x="2306329" y="1325751"/>
        <a:ext cx="6805423" cy="1051887"/>
      </dsp:txXfrm>
    </dsp:sp>
    <dsp:sp modelId="{FD049733-7696-4E44-A559-8324C8ECE787}">
      <dsp:nvSpPr>
        <dsp:cNvPr id="0" name=""/>
        <dsp:cNvSpPr/>
      </dsp:nvSpPr>
      <dsp:spPr>
        <a:xfrm>
          <a:off x="1517413" y="1325751"/>
          <a:ext cx="1051887" cy="1051887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2EF6AC1-D013-4914-A952-60D8DA72EF36}">
      <dsp:nvSpPr>
        <dsp:cNvPr id="0" name=""/>
        <dsp:cNvSpPr/>
      </dsp:nvSpPr>
      <dsp:spPr>
        <a:xfrm rot="10800000">
          <a:off x="2043357" y="2651143"/>
          <a:ext cx="7068395" cy="105188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3853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Futura PT Medium"/>
            </a:rPr>
            <a:t>апрель 2020 года - введены в эксплуатацию объекты инженерной инфраструктуры индустриального парка «Западный» (</a:t>
          </a:r>
          <a:r>
            <a:rPr lang="ru-RU" sz="1800" b="1" kern="1200" dirty="0" err="1" smtClean="0">
              <a:latin typeface="Futura PT Medium"/>
            </a:rPr>
            <a:t>г.Кемерово</a:t>
          </a:r>
          <a:r>
            <a:rPr lang="ru-RU" sz="1800" b="1" kern="1200" dirty="0" smtClean="0">
              <a:latin typeface="Futura PT Medium"/>
            </a:rPr>
            <a:t>)</a:t>
          </a:r>
          <a:endParaRPr lang="ru-RU" sz="1800" b="1" kern="1200" dirty="0">
            <a:latin typeface="Futura PT Medium"/>
          </a:endParaRPr>
        </a:p>
      </dsp:txBody>
      <dsp:txXfrm rot="10800000">
        <a:off x="2306329" y="2651143"/>
        <a:ext cx="6805423" cy="1051887"/>
      </dsp:txXfrm>
    </dsp:sp>
    <dsp:sp modelId="{E6D88B53-B3AD-4FE7-A52E-2D9E58475E19}">
      <dsp:nvSpPr>
        <dsp:cNvPr id="0" name=""/>
        <dsp:cNvSpPr/>
      </dsp:nvSpPr>
      <dsp:spPr>
        <a:xfrm>
          <a:off x="1517413" y="2651143"/>
          <a:ext cx="1051887" cy="1051887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87E80-C2B0-4105-A450-4E34EFB6957B}">
      <dsp:nvSpPr>
        <dsp:cNvPr id="0" name=""/>
        <dsp:cNvSpPr/>
      </dsp:nvSpPr>
      <dsp:spPr>
        <a:xfrm>
          <a:off x="0" y="2356744"/>
          <a:ext cx="8857639" cy="1411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7A1B7A-6EC2-4DC2-8747-B4532D87BB8A}">
      <dsp:nvSpPr>
        <dsp:cNvPr id="0" name=""/>
        <dsp:cNvSpPr/>
      </dsp:nvSpPr>
      <dsp:spPr>
        <a:xfrm>
          <a:off x="442881" y="4272"/>
          <a:ext cx="8354161" cy="3179032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358" tIns="0" rIns="234358" bIns="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«Расширение доступа субъектов </a:t>
          </a:r>
          <a:endParaRPr lang="en-US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малого и </a:t>
          </a: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среднего предпринимательства  </a:t>
          </a:r>
          <a:endParaRPr lang="en-US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PT Medium"/>
          </a:endParaRP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к финансовой поддержке, 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/>
            </a:rPr>
            <a:t>в том числе к льготному финансированию»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8069" y="159460"/>
        <a:ext cx="8043785" cy="2868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7#2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7#3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3F538-E0ED-4EB9-AA6A-AA44EFB131F5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DBDD6-1763-43F8-8A9B-8140A7D83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9190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834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668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502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336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70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004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39837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671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DBDD6-1763-43F8-8A9B-8140A7D83AB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2340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DBDD6-1763-43F8-8A9B-8140A7D83AB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2340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DBDD6-1763-43F8-8A9B-8140A7D83AB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2340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DBDD6-1763-43F8-8A9B-8140A7D83AB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2340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5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1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7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2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8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4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0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4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91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877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16695"/>
            <a:ext cx="2405063" cy="460771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16695"/>
            <a:ext cx="7065962" cy="460771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993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903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4057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14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716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228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286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34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4004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4576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499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988" y="1259681"/>
            <a:ext cx="4735512" cy="356473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22901" y="1259681"/>
            <a:ext cx="4735513" cy="356473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313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721" indent="0">
              <a:buNone/>
              <a:defRPr sz="1700" b="1"/>
            </a:lvl2pPr>
            <a:lvl3pPr marL="811442" indent="0">
              <a:buNone/>
              <a:defRPr sz="1600" b="1"/>
            </a:lvl3pPr>
            <a:lvl4pPr marL="1217163" indent="0">
              <a:buNone/>
              <a:defRPr sz="1400" b="1"/>
            </a:lvl4pPr>
            <a:lvl5pPr marL="1622883" indent="0">
              <a:buNone/>
              <a:defRPr sz="1400" b="1"/>
            </a:lvl5pPr>
            <a:lvl6pPr marL="2028604" indent="0">
              <a:buNone/>
              <a:defRPr sz="1400" b="1"/>
            </a:lvl6pPr>
            <a:lvl7pPr marL="2434325" indent="0">
              <a:buNone/>
              <a:defRPr sz="1400" b="1"/>
            </a:lvl7pPr>
            <a:lvl8pPr marL="2840046" indent="0">
              <a:buNone/>
              <a:defRPr sz="1400" b="1"/>
            </a:lvl8pPr>
            <a:lvl9pPr marL="324576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721" indent="0">
              <a:buNone/>
              <a:defRPr sz="1700" b="1"/>
            </a:lvl2pPr>
            <a:lvl3pPr marL="811442" indent="0">
              <a:buNone/>
              <a:defRPr sz="1600" b="1"/>
            </a:lvl3pPr>
            <a:lvl4pPr marL="1217163" indent="0">
              <a:buNone/>
              <a:defRPr sz="1400" b="1"/>
            </a:lvl4pPr>
            <a:lvl5pPr marL="1622883" indent="0">
              <a:buNone/>
              <a:defRPr sz="1400" b="1"/>
            </a:lvl5pPr>
            <a:lvl6pPr marL="2028604" indent="0">
              <a:buNone/>
              <a:defRPr sz="1400" b="1"/>
            </a:lvl6pPr>
            <a:lvl7pPr marL="2434325" indent="0">
              <a:buNone/>
              <a:defRPr sz="1400" b="1"/>
            </a:lvl7pPr>
            <a:lvl8pPr marL="2840046" indent="0">
              <a:buNone/>
              <a:defRPr sz="1400" b="1"/>
            </a:lvl8pPr>
            <a:lvl9pPr marL="324576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493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188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380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5721" indent="0">
              <a:buNone/>
              <a:defRPr sz="1000"/>
            </a:lvl2pPr>
            <a:lvl3pPr marL="811442" indent="0">
              <a:buNone/>
              <a:defRPr sz="900"/>
            </a:lvl3pPr>
            <a:lvl4pPr marL="1217163" indent="0">
              <a:buNone/>
              <a:defRPr sz="800"/>
            </a:lvl4pPr>
            <a:lvl5pPr marL="1622883" indent="0">
              <a:buNone/>
              <a:defRPr sz="800"/>
            </a:lvl5pPr>
            <a:lvl6pPr marL="2028604" indent="0">
              <a:buNone/>
              <a:defRPr sz="800"/>
            </a:lvl6pPr>
            <a:lvl7pPr marL="2434325" indent="0">
              <a:buNone/>
              <a:defRPr sz="800"/>
            </a:lvl7pPr>
            <a:lvl8pPr marL="2840046" indent="0">
              <a:buNone/>
              <a:defRPr sz="800"/>
            </a:lvl8pPr>
            <a:lvl9pPr marL="324576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707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5721" indent="0">
              <a:buNone/>
              <a:defRPr sz="2500"/>
            </a:lvl2pPr>
            <a:lvl3pPr marL="811442" indent="0">
              <a:buNone/>
              <a:defRPr sz="2100"/>
            </a:lvl3pPr>
            <a:lvl4pPr marL="1217163" indent="0">
              <a:buNone/>
              <a:defRPr sz="1700"/>
            </a:lvl4pPr>
            <a:lvl5pPr marL="1622883" indent="0">
              <a:buNone/>
              <a:defRPr sz="1700"/>
            </a:lvl5pPr>
            <a:lvl6pPr marL="2028604" indent="0">
              <a:buNone/>
              <a:defRPr sz="1700"/>
            </a:lvl6pPr>
            <a:lvl7pPr marL="2434325" indent="0">
              <a:buNone/>
              <a:defRPr sz="1700"/>
            </a:lvl7pPr>
            <a:lvl8pPr marL="2840046" indent="0">
              <a:buNone/>
              <a:defRPr sz="1700"/>
            </a:lvl8pPr>
            <a:lvl9pPr marL="3245767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300"/>
            </a:lvl1pPr>
            <a:lvl2pPr marL="405721" indent="0">
              <a:buNone/>
              <a:defRPr sz="1000"/>
            </a:lvl2pPr>
            <a:lvl3pPr marL="811442" indent="0">
              <a:buNone/>
              <a:defRPr sz="900"/>
            </a:lvl3pPr>
            <a:lvl4pPr marL="1217163" indent="0">
              <a:buNone/>
              <a:defRPr sz="800"/>
            </a:lvl4pPr>
            <a:lvl5pPr marL="1622883" indent="0">
              <a:buNone/>
              <a:defRPr sz="800"/>
            </a:lvl5pPr>
            <a:lvl6pPr marL="2028604" indent="0">
              <a:buNone/>
              <a:defRPr sz="800"/>
            </a:lvl6pPr>
            <a:lvl7pPr marL="2434325" indent="0">
              <a:buNone/>
              <a:defRPr sz="800"/>
            </a:lvl7pPr>
            <a:lvl8pPr marL="2840046" indent="0">
              <a:buNone/>
              <a:defRPr sz="800"/>
            </a:lvl8pPr>
            <a:lvl9pPr marL="324576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561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81144" tIns="40572" rIns="81144" bIns="4057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81144" tIns="40572" rIns="81144" bIns="4057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1" cy="273843"/>
          </a:xfrm>
          <a:prstGeom prst="rect">
            <a:avLst/>
          </a:prstGeom>
        </p:spPr>
        <p:txBody>
          <a:bodyPr vert="horz" lIns="81144" tIns="40572" rIns="81144" bIns="40572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FBE7D-50CA-4F7A-A4F8-78429D7D0587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4"/>
            <a:ext cx="2895600" cy="273843"/>
          </a:xfrm>
          <a:prstGeom prst="rect">
            <a:avLst/>
          </a:prstGeom>
        </p:spPr>
        <p:txBody>
          <a:bodyPr vert="horz" lIns="81144" tIns="40572" rIns="81144" bIns="40572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1" cy="273843"/>
          </a:xfrm>
          <a:prstGeom prst="rect">
            <a:avLst/>
          </a:prstGeom>
        </p:spPr>
        <p:txBody>
          <a:bodyPr vert="horz" lIns="81144" tIns="40572" rIns="81144" bIns="40572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52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1442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291" indent="-304291" algn="l" defTabSz="81144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59297" indent="-253576" algn="l" defTabSz="81144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4303" indent="-202861" algn="l" defTabSz="81144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0023" indent="-202861" algn="l" defTabSz="811442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744" indent="-202861" algn="l" defTabSz="811442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31465" indent="-202861" algn="l" defTabSz="81144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37186" indent="-202861" algn="l" defTabSz="81144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2907" indent="-202861" algn="l" defTabSz="81144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48628" indent="-202861" algn="l" defTabSz="81144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14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721" algn="l" defTabSz="8114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1442" algn="l" defTabSz="8114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7163" algn="l" defTabSz="8114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2883" algn="l" defTabSz="8114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8604" algn="l" defTabSz="8114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4325" algn="l" defTabSz="8114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0046" algn="l" defTabSz="8114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5767" algn="l" defTabSz="8114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diagramColors" Target="../diagrams/colors9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Relationship Id="rId9" Type="http://schemas.microsoft.com/office/2007/relationships/diagramDrawing" Target="../diagrams/drawing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13" Type="http://schemas.microsoft.com/office/2007/relationships/diagramDrawing" Target="../diagrams/drawing1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0.xml"/><Relationship Id="rId12" Type="http://schemas.microsoft.com/office/2007/relationships/diagramDrawing" Target="../diagrams/drawing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11" Type="http://schemas.openxmlformats.org/officeDocument/2006/relationships/diagramColors" Target="../diagrams/colors11.xml"/><Relationship Id="rId5" Type="http://schemas.openxmlformats.org/officeDocument/2006/relationships/diagramLayout" Target="../diagrams/layout10.xml"/><Relationship Id="rId10" Type="http://schemas.openxmlformats.org/officeDocument/2006/relationships/diagramQuickStyle" Target="../diagrams/quickStyle11.xml"/><Relationship Id="rId4" Type="http://schemas.openxmlformats.org/officeDocument/2006/relationships/diagramData" Target="../diagrams/data10.xml"/><Relationship Id="rId9" Type="http://schemas.openxmlformats.org/officeDocument/2006/relationships/diagramLayout" Target="../diagrams/layout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image" Target="../media/image4.png"/><Relationship Id="rId9" Type="http://schemas.microsoft.com/office/2007/relationships/diagramDrawing" Target="../diagrams/drawing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diagramColors" Target="../diagrams/colors1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Relationship Id="rId9" Type="http://schemas.microsoft.com/office/2007/relationships/diagramDrawing" Target="../diagrams/drawing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13" Type="http://schemas.microsoft.com/office/2007/relationships/diagramDrawing" Target="../diagrams/drawing15.xml"/><Relationship Id="rId3" Type="http://schemas.openxmlformats.org/officeDocument/2006/relationships/image" Target="../media/image14.png"/><Relationship Id="rId7" Type="http://schemas.openxmlformats.org/officeDocument/2006/relationships/diagramColors" Target="../diagrams/colors14.xml"/><Relationship Id="rId12" Type="http://schemas.microsoft.com/office/2007/relationships/diagramDrawing" Target="../diagrams/drawing1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11" Type="http://schemas.openxmlformats.org/officeDocument/2006/relationships/diagramColors" Target="../diagrams/colors15.xml"/><Relationship Id="rId5" Type="http://schemas.openxmlformats.org/officeDocument/2006/relationships/diagramLayout" Target="../diagrams/layout14.xml"/><Relationship Id="rId10" Type="http://schemas.openxmlformats.org/officeDocument/2006/relationships/diagramQuickStyle" Target="../diagrams/quickStyle15.xml"/><Relationship Id="rId4" Type="http://schemas.openxmlformats.org/officeDocument/2006/relationships/diagramData" Target="../diagrams/data14.xml"/><Relationship Id="rId9" Type="http://schemas.openxmlformats.org/officeDocument/2006/relationships/diagramLayout" Target="../diagrams/layout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diagramColors" Target="../diagrams/colors1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Relationship Id="rId9" Type="http://schemas.microsoft.com/office/2007/relationships/diagramDrawing" Target="../diagrams/drawing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13" Type="http://schemas.microsoft.com/office/2007/relationships/diagramDrawing" Target="../diagrams/drawing18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7.xml"/><Relationship Id="rId12" Type="http://schemas.microsoft.com/office/2007/relationships/diagramDrawing" Target="../diagrams/drawing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11" Type="http://schemas.openxmlformats.org/officeDocument/2006/relationships/diagramColors" Target="../diagrams/colors18.xml"/><Relationship Id="rId5" Type="http://schemas.openxmlformats.org/officeDocument/2006/relationships/diagramLayout" Target="../diagrams/layout17.xml"/><Relationship Id="rId10" Type="http://schemas.openxmlformats.org/officeDocument/2006/relationships/diagramQuickStyle" Target="../diagrams/quickStyle18.xml"/><Relationship Id="rId4" Type="http://schemas.openxmlformats.org/officeDocument/2006/relationships/diagramData" Target="../diagrams/data17.xml"/><Relationship Id="rId9" Type="http://schemas.openxmlformats.org/officeDocument/2006/relationships/diagramLayout" Target="../diagrams/layout18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13" Type="http://schemas.microsoft.com/office/2007/relationships/diagramDrawing" Target="../diagrams/drawing3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3.xml"/><Relationship Id="rId12" Type="http://schemas.openxmlformats.org/officeDocument/2006/relationships/diagramColors" Target="../diagrams/colors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11" Type="http://schemas.openxmlformats.org/officeDocument/2006/relationships/diagramQuickStyle" Target="../diagrams/quickStyle4.xml"/><Relationship Id="rId5" Type="http://schemas.openxmlformats.org/officeDocument/2006/relationships/diagramData" Target="../diagrams/data3.xml"/><Relationship Id="rId10" Type="http://schemas.openxmlformats.org/officeDocument/2006/relationships/diagramLayout" Target="../diagrams/layout4.xml"/><Relationship Id="rId4" Type="http://schemas.openxmlformats.org/officeDocument/2006/relationships/image" Target="../media/image4.png"/><Relationship Id="rId9" Type="http://schemas.openxmlformats.org/officeDocument/2006/relationships/diagramData" Target="../diagrams/data4.xml"/><Relationship Id="rId14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9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4.png"/><Relationship Id="rId9" Type="http://schemas.microsoft.com/office/2007/relationships/diagramDrawing" Target="../diagrams/drawing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image" Target="../media/image4.png"/><Relationship Id="rId9" Type="http://schemas.microsoft.com/office/2007/relationships/diagramDrawing" Target="../diagrams/drawin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18" y="-2118"/>
            <a:ext cx="8328047" cy="514561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98368" y="1098797"/>
            <a:ext cx="7361015" cy="1766046"/>
          </a:xfrm>
          <a:prstGeom prst="rect">
            <a:avLst/>
          </a:prstGeom>
        </p:spPr>
        <p:txBody>
          <a:bodyPr wrap="square" lIns="72567" tIns="36283" rIns="72567" bIns="36283">
            <a:spAutoFit/>
          </a:bodyPr>
          <a:lstStyle/>
          <a:p>
            <a:pPr defTabSz="314266"/>
            <a:r>
              <a:rPr lang="ru-RU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О </a:t>
            </a:r>
            <a: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ходе реализации курируемых региональных проектов </a:t>
            </a:r>
            <a:endParaRPr lang="ru-RU" sz="2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 pitchFamily="34" charset="-52"/>
            </a:endParaRPr>
          </a:p>
          <a:p>
            <a:pPr defTabSz="314266"/>
            <a: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в </a:t>
            </a:r>
            <a: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рамках национального </a:t>
            </a:r>
            <a:r>
              <a:rPr lang="ru-RU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проекта </a:t>
            </a:r>
            <a:endParaRPr lang="ru-RU" sz="2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 pitchFamily="34" charset="-52"/>
            </a:endParaRPr>
          </a:p>
          <a:p>
            <a:pPr defTabSz="314266"/>
            <a: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«</a:t>
            </a:r>
            <a:r>
              <a:rPr lang="ru-RU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Малое и среднее предпринимательство </a:t>
            </a:r>
          </a:p>
          <a:p>
            <a:pPr defTabSz="314266"/>
            <a:r>
              <a:rPr lang="ru-RU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и поддержка </a:t>
            </a:r>
            <a:r>
              <a:rPr lang="ru-RU" sz="22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индивидуальной </a:t>
            </a:r>
            <a:endParaRPr lang="ru-RU" sz="2200" b="1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 pitchFamily="34" charset="-52"/>
            </a:endParaRPr>
          </a:p>
          <a:p>
            <a:pPr defTabSz="314266"/>
            <a:r>
              <a:rPr lang="ru-RU" sz="2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предпринимательской </a:t>
            </a:r>
            <a:r>
              <a:rPr lang="ru-RU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инициативы»</a:t>
            </a:r>
          </a:p>
        </p:txBody>
      </p:sp>
      <p:pic>
        <p:nvPicPr>
          <p:cNvPr id="8" name="Picture 2" descr="D:\Work\Bachti\!!!ВНУТРЕННИЕ\декабрь\презентация\gerb_ob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42" y="228403"/>
            <a:ext cx="794916" cy="8573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96872" y="3260010"/>
            <a:ext cx="5425121" cy="811938"/>
          </a:xfrm>
          <a:prstGeom prst="rect">
            <a:avLst/>
          </a:prstGeom>
        </p:spPr>
        <p:txBody>
          <a:bodyPr wrap="square" lIns="72567" tIns="36283" rIns="72567" bIns="36283">
            <a:spAutoFit/>
          </a:bodyPr>
          <a:lstStyle/>
          <a:p>
            <a:r>
              <a:rPr lang="ru-RU" dirty="0">
                <a:latin typeface="Futura PT Medium"/>
              </a:rPr>
              <a:t>Докладчик </a:t>
            </a:r>
            <a:r>
              <a:rPr lang="ru-RU" b="1" dirty="0" smtClean="0">
                <a:latin typeface="Futura PT Medium"/>
              </a:rPr>
              <a:t>– </a:t>
            </a:r>
            <a:r>
              <a:rPr lang="ru-RU" b="1" dirty="0" smtClean="0">
                <a:latin typeface="Futura PT Medium"/>
              </a:rPr>
              <a:t>Крупин Алексей </a:t>
            </a:r>
            <a:r>
              <a:rPr lang="ru-RU" b="1" dirty="0" smtClean="0">
                <a:latin typeface="Futura PT Medium"/>
              </a:rPr>
              <a:t>Владимирович</a:t>
            </a:r>
          </a:p>
          <a:p>
            <a:r>
              <a:rPr lang="ru-RU" dirty="0" smtClean="0">
                <a:latin typeface="Futura PT Medium"/>
              </a:rPr>
              <a:t>заместитель </a:t>
            </a:r>
            <a:r>
              <a:rPr lang="ru-RU" dirty="0" smtClean="0">
                <a:latin typeface="Futura PT Medium"/>
              </a:rPr>
              <a:t>Губернатора Кузбасса </a:t>
            </a:r>
          </a:p>
          <a:p>
            <a:r>
              <a:rPr lang="ru-RU" dirty="0" smtClean="0">
                <a:latin typeface="Futura PT Medium"/>
              </a:rPr>
              <a:t>(по инвестициям, инновациям и предпринимательству</a:t>
            </a:r>
            <a:r>
              <a:rPr lang="ru-RU" dirty="0" smtClean="0">
                <a:latin typeface="Futura PT Medium"/>
              </a:rPr>
              <a:t>)</a:t>
            </a:r>
            <a:endParaRPr lang="ru-RU" b="1" dirty="0" smtClean="0">
              <a:latin typeface="Futura PT Medium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85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819" y="0"/>
            <a:ext cx="618587" cy="10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49773" y="47882"/>
            <a:ext cx="6279098" cy="463696"/>
          </a:xfrm>
          <a:prstGeom prst="rect">
            <a:avLst/>
          </a:prstGeom>
          <a:noFill/>
        </p:spPr>
        <p:txBody>
          <a:bodyPr lIns="72567" tIns="36283" rIns="72567" bIns="36283">
            <a:spAutoFit/>
          </a:bodyPr>
          <a:lstStyle/>
          <a:p>
            <a:pPr algn="ctr">
              <a:defRPr/>
            </a:pPr>
            <a:r>
              <a:rPr lang="ru-RU" sz="2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РЕГИОНАЛЬНЫЙ ПРОЕКТ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33706" y="742166"/>
            <a:ext cx="7143356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0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4149" y="76863"/>
            <a:ext cx="1252292" cy="99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582531491"/>
              </p:ext>
            </p:extLst>
          </p:nvPr>
        </p:nvGraphicFramePr>
        <p:xfrm>
          <a:off x="171753" y="1133272"/>
          <a:ext cx="8857639" cy="3772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57959" y="381794"/>
            <a:ext cx="7149655" cy="317531"/>
          </a:xfrm>
          <a:prstGeom prst="rect">
            <a:avLst/>
          </a:prstGeom>
          <a:noFill/>
        </p:spPr>
        <p:txBody>
          <a:bodyPr lIns="72567" tIns="36283" rIns="72567" bIns="36283">
            <a:spAutoFit/>
          </a:bodyPr>
          <a:lstStyle/>
          <a:p>
            <a:pPr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Утвержден распоряжением Коллегии АКО от 11.12.2018г. № 633-р</a:t>
            </a:r>
          </a:p>
        </p:txBody>
      </p:sp>
      <p:pic>
        <p:nvPicPr>
          <p:cNvPr id="9" name="Picture 2" descr="C:\Users\chasovskih-os\Desktop\GEN_ракета_кузбасс corel_v12_curv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062" y="4443958"/>
            <a:ext cx="1173700" cy="401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2653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9" y="0"/>
            <a:ext cx="617709" cy="10036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4641" y="689"/>
            <a:ext cx="7257549" cy="1128625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/>
              </a:rPr>
              <a:t>«Расширение доступа субъектов </a:t>
            </a:r>
          </a:p>
          <a:p>
            <a:pPr>
              <a:lnSpc>
                <a:spcPct val="90000"/>
              </a:lnSpc>
            </a:pPr>
            <a:r>
              <a:rPr lang="ru-RU" sz="2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/>
              </a:rPr>
              <a:t>малого и среднего предпринимательства </a:t>
            </a:r>
          </a:p>
          <a:p>
            <a:pPr>
              <a:lnSpc>
                <a:spcPct val="90000"/>
              </a:lnSpc>
            </a:pPr>
            <a:r>
              <a:rPr lang="ru-RU" sz="2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/>
              </a:rPr>
              <a:t>к финансовым ресурсам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90806" y="1142879"/>
            <a:ext cx="6967081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918" y="114093"/>
            <a:ext cx="1252475" cy="9909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221338206"/>
              </p:ext>
            </p:extLst>
          </p:nvPr>
        </p:nvGraphicFramePr>
        <p:xfrm>
          <a:off x="-566407" y="1240293"/>
          <a:ext cx="8343324" cy="3782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="" xmlns:p14="http://schemas.microsoft.com/office/powerpoint/2010/main" val="938222424"/>
              </p:ext>
            </p:extLst>
          </p:nvPr>
        </p:nvGraphicFramePr>
        <p:xfrm>
          <a:off x="7315010" y="1371499"/>
          <a:ext cx="1502524" cy="3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="" xmlns:p14="http://schemas.microsoft.com/office/powerpoint/2010/main" val="371946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9" y="0"/>
            <a:ext cx="617709" cy="10036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3214" y="114093"/>
            <a:ext cx="7143257" cy="464153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pPr algn="ctr"/>
            <a:r>
              <a:rPr lang="ru-RU" sz="2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/>
              </a:rPr>
              <a:t>Основные результаты проекта  2019 года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04145" y="850036"/>
            <a:ext cx="6839450" cy="26383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918" y="114093"/>
            <a:ext cx="1252475" cy="9909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1973889109"/>
              </p:ext>
            </p:extLst>
          </p:nvPr>
        </p:nvGraphicFramePr>
        <p:xfrm>
          <a:off x="-612576" y="1491630"/>
          <a:ext cx="10629166" cy="2903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="" xmlns:p14="http://schemas.microsoft.com/office/powerpoint/2010/main" val="27185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819" y="0"/>
            <a:ext cx="618587" cy="10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94023" y="47882"/>
            <a:ext cx="6279098" cy="463696"/>
          </a:xfrm>
          <a:prstGeom prst="rect">
            <a:avLst/>
          </a:prstGeom>
          <a:noFill/>
        </p:spPr>
        <p:txBody>
          <a:bodyPr lIns="72567" tIns="36283" rIns="72567" bIns="36283">
            <a:spAutoFit/>
          </a:bodyPr>
          <a:lstStyle/>
          <a:p>
            <a:pPr algn="ctr">
              <a:defRPr/>
            </a:pPr>
            <a:r>
              <a:rPr lang="ru-RU" sz="2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РЕГИОНАЛЬНЫЙ ПРОЕКТ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33706" y="737126"/>
            <a:ext cx="7143356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7062" y="114665"/>
            <a:ext cx="1252292" cy="99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171753" y="1133272"/>
          <a:ext cx="8857639" cy="3772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57959" y="419595"/>
            <a:ext cx="7149655" cy="317531"/>
          </a:xfrm>
          <a:prstGeom prst="rect">
            <a:avLst/>
          </a:prstGeom>
          <a:noFill/>
        </p:spPr>
        <p:txBody>
          <a:bodyPr lIns="72567" tIns="36283" rIns="72567" bIns="36283">
            <a:spAutoFit/>
          </a:bodyPr>
          <a:lstStyle/>
          <a:p>
            <a:pPr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Утвержден распоряжением Коллегии АКО от 11.12.2018г. № 632-р</a:t>
            </a:r>
          </a:p>
        </p:txBody>
      </p:sp>
      <p:pic>
        <p:nvPicPr>
          <p:cNvPr id="9" name="Picture 2" descr="C:\Users\chasovskih-os\Desktop\GEN_ракета_кузбасс corel_v12_curv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297" y="4398088"/>
            <a:ext cx="1173700" cy="401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4973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055" y="0"/>
            <a:ext cx="8229349" cy="85683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9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ОСНОВНЫЕ МЕРОПРИЯТИЯ:</a:t>
            </a:r>
            <a:endParaRPr lang="ru-RU" sz="2900" dirty="0"/>
          </a:p>
        </p:txBody>
      </p:sp>
      <p:pic>
        <p:nvPicPr>
          <p:cNvPr id="28674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819" y="0"/>
            <a:ext cx="618587" cy="10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0686" y="17641"/>
            <a:ext cx="1029299" cy="81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>
            <a:extLst>
              <a:ext uri="{FF2B5EF4-FFF2-40B4-BE49-F238E27FC236}"/>
            </a:extLst>
          </p:cNvPr>
          <p:cNvCxnSpPr/>
          <p:nvPr/>
        </p:nvCxnSpPr>
        <p:spPr>
          <a:xfrm>
            <a:off x="655122" y="767367"/>
            <a:ext cx="6839733" cy="26461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Схема 2">
            <a:extLst>
              <a:ext uri="{FF2B5EF4-FFF2-40B4-BE49-F238E27FC236}"/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379923181"/>
              </p:ext>
            </p:extLst>
          </p:nvPr>
        </p:nvGraphicFramePr>
        <p:xfrm>
          <a:off x="354894" y="627534"/>
          <a:ext cx="8652501" cy="2832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1556647752"/>
              </p:ext>
            </p:extLst>
          </p:nvPr>
        </p:nvGraphicFramePr>
        <p:xfrm>
          <a:off x="-324544" y="3723878"/>
          <a:ext cx="10629166" cy="1305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595332" y="3147814"/>
            <a:ext cx="8229349" cy="685366"/>
          </a:xfrm>
          <a:prstGeom prst="rect">
            <a:avLst/>
          </a:prstGeom>
        </p:spPr>
        <p:txBody>
          <a:bodyPr vert="horz" lIns="81144" tIns="40572" rIns="81144" bIns="40572" rtlCol="0" anchor="ctr">
            <a:normAutofit/>
          </a:bodyPr>
          <a:lstStyle>
            <a:lvl1pPr algn="ctr" defTabSz="102248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/>
              </a:rPr>
              <a:t>Основные результаты проекта :</a:t>
            </a:r>
          </a:p>
        </p:txBody>
      </p:sp>
    </p:spTree>
    <p:extLst>
      <p:ext uri="{BB962C8B-B14F-4D97-AF65-F5344CB8AC3E}">
        <p14:creationId xmlns="" xmlns:p14="http://schemas.microsoft.com/office/powerpoint/2010/main" val="423207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819" y="0"/>
            <a:ext cx="618587" cy="10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15596" y="10080"/>
            <a:ext cx="6277839" cy="464957"/>
          </a:xfrm>
          <a:prstGeom prst="rect">
            <a:avLst/>
          </a:prstGeom>
          <a:noFill/>
        </p:spPr>
        <p:txBody>
          <a:bodyPr lIns="72567" tIns="36283" rIns="72567" bIns="36283">
            <a:spAutoFit/>
          </a:bodyPr>
          <a:lstStyle/>
          <a:p>
            <a:pPr algn="ctr">
              <a:defRPr/>
            </a:pPr>
            <a:r>
              <a:rPr lang="ru-RU" sz="2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РЕГИОНАЛЬНЫЙ ПРОЕКТ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71973" y="763587"/>
            <a:ext cx="7143356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700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7062" y="114665"/>
            <a:ext cx="1252292" cy="99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3121736948"/>
              </p:ext>
            </p:extLst>
          </p:nvPr>
        </p:nvGraphicFramePr>
        <p:xfrm>
          <a:off x="171753" y="1133272"/>
          <a:ext cx="8857639" cy="3772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14652" y="446056"/>
            <a:ext cx="7149656" cy="317531"/>
          </a:xfrm>
          <a:prstGeom prst="rect">
            <a:avLst/>
          </a:prstGeom>
          <a:noFill/>
        </p:spPr>
        <p:txBody>
          <a:bodyPr lIns="72567" tIns="36283" rIns="72567" bIns="36283">
            <a:spAutoFit/>
          </a:bodyPr>
          <a:lstStyle/>
          <a:p>
            <a:pPr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Утвержден распоряжением Коллегии АКО от 11.12.2018г. №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631-р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 pitchFamily="34" charset="-52"/>
            </a:endParaRPr>
          </a:p>
        </p:txBody>
      </p:sp>
      <p:pic>
        <p:nvPicPr>
          <p:cNvPr id="9" name="Picture 2" descr="C:\Users\chasovskih-os\Desktop\GEN_ракета_кузбасс corel_v12_curv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062" y="4306322"/>
            <a:ext cx="1173700" cy="401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0885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9" y="0"/>
            <a:ext cx="617709" cy="10036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5061" y="114093"/>
            <a:ext cx="7067630" cy="464153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ru-RU" sz="2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/>
              </a:rPr>
              <a:t>«Популяризации предпринимательства»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92803" y="771550"/>
            <a:ext cx="7022229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918" y="114093"/>
            <a:ext cx="1252475" cy="9909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3871398617"/>
              </p:ext>
            </p:extLst>
          </p:nvPr>
        </p:nvGraphicFramePr>
        <p:xfrm>
          <a:off x="-396552" y="1016726"/>
          <a:ext cx="8514762" cy="3764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="" xmlns:p14="http://schemas.microsoft.com/office/powerpoint/2010/main" val="1312611335"/>
              </p:ext>
            </p:extLst>
          </p:nvPr>
        </p:nvGraphicFramePr>
        <p:xfrm>
          <a:off x="7715033" y="1275606"/>
          <a:ext cx="1305196" cy="3353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="" xmlns:p14="http://schemas.microsoft.com/office/powerpoint/2010/main" val="256150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9" y="0"/>
            <a:ext cx="617709" cy="10036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7941" y="42748"/>
            <a:ext cx="7886156" cy="1365936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pPr algn="ctr"/>
            <a:r>
              <a:rPr lang="ru-RU" sz="2100" b="1" dirty="0">
                <a:solidFill>
                  <a:srgbClr val="0070C0"/>
                </a:solidFill>
                <a:latin typeface="Futura PT Medium"/>
              </a:rPr>
              <a:t>Итоги реализации национального проекта </a:t>
            </a:r>
          </a:p>
          <a:p>
            <a:pPr algn="ctr"/>
            <a:r>
              <a:rPr lang="ru-RU" sz="2100" b="1" dirty="0">
                <a:solidFill>
                  <a:srgbClr val="0070C0"/>
                </a:solidFill>
                <a:latin typeface="Futura PT Medium"/>
              </a:rPr>
              <a:t>«Малое и среднее предпринимательство и поддержка индивидуальной предпринимательской инициативы» </a:t>
            </a:r>
          </a:p>
          <a:p>
            <a:pPr algn="ctr"/>
            <a:r>
              <a:rPr lang="ru-RU" sz="2100" b="1" dirty="0">
                <a:solidFill>
                  <a:srgbClr val="0070C0"/>
                </a:solidFill>
                <a:latin typeface="Futura PT Medium"/>
              </a:rPr>
              <a:t>к 2024 г.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09390" y="1314344"/>
            <a:ext cx="7143257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525" y="114093"/>
            <a:ext cx="1252475" cy="9909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972258765"/>
              </p:ext>
            </p:extLst>
          </p:nvPr>
        </p:nvGraphicFramePr>
        <p:xfrm>
          <a:off x="327931" y="1542963"/>
          <a:ext cx="8343324" cy="3285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264759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75" y="1634"/>
            <a:ext cx="7549125" cy="51456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5954" y="2596450"/>
            <a:ext cx="3527462" cy="965827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ru-RU" sz="2900" dirty="0">
                <a:solidFill>
                  <a:srgbClr val="3B4555"/>
                </a:solidFill>
                <a:latin typeface="Futura PT Medium" pitchFamily="34" charset="-52"/>
              </a:rPr>
              <a:t>Спасибо </a:t>
            </a:r>
          </a:p>
          <a:p>
            <a:r>
              <a:rPr lang="ru-RU" sz="2900" dirty="0">
                <a:solidFill>
                  <a:srgbClr val="3B4555"/>
                </a:solidFill>
                <a:latin typeface="Futura PT Medium" pitchFamily="34" charset="-52"/>
              </a:rPr>
              <a:t>за внимание!</a:t>
            </a:r>
          </a:p>
        </p:txBody>
      </p:sp>
      <p:pic>
        <p:nvPicPr>
          <p:cNvPr id="4098" name="Picture 2" descr="D:\Work\Bachti\!!!ВНУТРЕННИЕ\декабрь\презентация\gerb_ob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800" y="342712"/>
            <a:ext cx="794916" cy="8573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04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9" y="0"/>
            <a:ext cx="617709" cy="10036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98180" y="145434"/>
            <a:ext cx="4695929" cy="464153"/>
          </a:xfrm>
          <a:prstGeom prst="rect">
            <a:avLst/>
          </a:prstGeom>
          <a:noFill/>
        </p:spPr>
        <p:txBody>
          <a:bodyPr wrap="none" lIns="72567" tIns="36283" rIns="72567" bIns="36283" rtlCol="0">
            <a:spAutoFit/>
          </a:bodyPr>
          <a:lstStyle/>
          <a:p>
            <a:r>
              <a:rPr lang="ru-RU" sz="2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РЕГИОНАЛЬНЫЕ ПРОЕКТЫ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14630" y="987299"/>
            <a:ext cx="7143257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918" y="114093"/>
            <a:ext cx="1252475" cy="9909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1328637011"/>
              </p:ext>
            </p:extLst>
          </p:nvPr>
        </p:nvGraphicFramePr>
        <p:xfrm>
          <a:off x="171753" y="1133272"/>
          <a:ext cx="8857639" cy="3772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28945" y="657876"/>
            <a:ext cx="6265055" cy="317579"/>
          </a:xfrm>
          <a:prstGeom prst="rect">
            <a:avLst/>
          </a:prstGeom>
          <a:noFill/>
        </p:spPr>
        <p:txBody>
          <a:bodyPr wrap="none" lIns="72567" tIns="36283" rIns="72567" bIns="36283" rtlCol="0">
            <a:sp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Утверждены распоряжением Коллегии АКО от 11.12.2018г.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Medium" pitchFamily="34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547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9" y="0"/>
            <a:ext cx="617709" cy="10036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3214" y="84360"/>
            <a:ext cx="7562811" cy="464153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ru-RU" sz="2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Book"/>
              </a:rPr>
              <a:t>Финансирование в 2019 году нацпроекта</a:t>
            </a:r>
            <a:endParaRPr lang="ru-RU" sz="19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PT Book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14630" y="742796"/>
            <a:ext cx="7143257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918" y="114093"/>
            <a:ext cx="1252475" cy="9909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2424974"/>
              </p:ext>
            </p:extLst>
          </p:nvPr>
        </p:nvGraphicFramePr>
        <p:xfrm>
          <a:off x="117450" y="1200035"/>
          <a:ext cx="8814338" cy="3800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924"/>
                <a:gridCol w="4131272"/>
                <a:gridCol w="637880"/>
                <a:gridCol w="927825"/>
                <a:gridCol w="869836"/>
                <a:gridCol w="811847"/>
                <a:gridCol w="1029754"/>
              </a:tblGrid>
              <a:tr h="1669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Futura PT Medium"/>
                        </a:rPr>
                        <a:t>№ п/п</a:t>
                      </a:r>
                      <a:endParaRPr lang="ru-RU" sz="10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Futura PT Medium"/>
                        </a:rPr>
                        <a:t>Мероприятия, 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Futura PT Medium"/>
                        </a:rPr>
                        <a:t>реализуемые в рамках национального проекта</a:t>
                      </a:r>
                      <a:endParaRPr lang="ru-RU" sz="10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Futura PT Medium"/>
                        </a:rPr>
                        <a:t>Учтено в региональном проекте (млн. </a:t>
                      </a:r>
                      <a:r>
                        <a:rPr lang="ru-RU" sz="1000" b="1" dirty="0" err="1">
                          <a:effectLst/>
                          <a:latin typeface="Futura PT Medium"/>
                        </a:rPr>
                        <a:t>руб</a:t>
                      </a:r>
                      <a:r>
                        <a:rPr lang="ru-RU" sz="1000" b="1" dirty="0">
                          <a:effectLst/>
                          <a:latin typeface="Futura PT Medium"/>
                        </a:rPr>
                        <a:t>)</a:t>
                      </a:r>
                      <a:endParaRPr lang="ru-RU" sz="10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77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Futura PT Medium"/>
                        </a:rPr>
                        <a:t>всего,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Futura PT Medium"/>
                        </a:rPr>
                        <a:t>в </a:t>
                      </a:r>
                      <a:r>
                        <a:rPr lang="ru-RU" sz="1000" b="1" dirty="0" err="1">
                          <a:effectLst/>
                          <a:latin typeface="Futura PT Medium"/>
                        </a:rPr>
                        <a:t>т.ч</a:t>
                      </a:r>
                      <a:r>
                        <a:rPr lang="ru-RU" sz="1000" b="1" dirty="0">
                          <a:effectLst/>
                          <a:latin typeface="Futura PT Medium"/>
                        </a:rPr>
                        <a:t>. </a:t>
                      </a:r>
                      <a:endParaRPr lang="ru-RU" sz="10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Futura PT Medium"/>
                        </a:rPr>
                        <a:t>средства субъекта РФ</a:t>
                      </a:r>
                      <a:endParaRPr lang="ru-RU" sz="10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Futura PT Medium"/>
                        </a:rPr>
                        <a:t> средства </a:t>
                      </a:r>
                      <a:r>
                        <a:rPr lang="ru-RU" sz="1000" b="1" dirty="0" err="1">
                          <a:effectLst/>
                          <a:latin typeface="Futura PT Medium"/>
                        </a:rPr>
                        <a:t>фед</a:t>
                      </a:r>
                      <a:r>
                        <a:rPr lang="ru-RU" sz="1000" b="1" dirty="0" smtClean="0">
                          <a:effectLst/>
                          <a:latin typeface="Futura PT Medium"/>
                        </a:rPr>
                        <a:t>. бюджета</a:t>
                      </a:r>
                      <a:endParaRPr lang="ru-RU" sz="10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Futura PT Medium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Futura PT Medium"/>
                        </a:rPr>
                        <a:t>средства местных бюджетов </a:t>
                      </a:r>
                      <a:endParaRPr lang="ru-RU" sz="10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Futura PT Medium"/>
                        </a:rPr>
                        <a:t>внебюджетные средства</a:t>
                      </a:r>
                      <a:endParaRPr lang="ru-RU" sz="10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</a:tr>
              <a:tr h="653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Futura PT Medium"/>
                        </a:rPr>
                        <a:t>Малое и среднее предпринимательство и поддержка индивидуальной предпринимательской инициативы</a:t>
                      </a:r>
                      <a:endParaRPr lang="ru-RU" sz="14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utura PT Medium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utura PT Medium"/>
                        </a:rPr>
                        <a:t>1950,04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utura PT Medium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utura PT Medium"/>
                        </a:rPr>
                        <a:t>126,59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utura PT Medium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utura PT Medium"/>
                        </a:rPr>
                        <a:t>946,77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utura PT Medium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utura PT Medium"/>
                        </a:rPr>
                        <a:t>23,34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utura PT Medium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utura PT Medium"/>
                        </a:rPr>
                        <a:t>853,34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/>
                </a:tc>
              </a:tr>
              <a:tr h="6902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Futura PT Medium"/>
                        </a:rPr>
                        <a:t>1</a:t>
                      </a:r>
                      <a:endParaRPr lang="ru-RU" sz="10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Futura PT Medium"/>
                        </a:rPr>
                        <a:t>Расширение доступа субъектов малого и среднего предпринимательства к финансовым </a:t>
                      </a:r>
                      <a:r>
                        <a:rPr lang="ru-RU" sz="1300" b="1" dirty="0" smtClean="0">
                          <a:effectLst/>
                          <a:latin typeface="Futura PT Medium"/>
                        </a:rPr>
                        <a:t>ресурсам</a:t>
                      </a:r>
                      <a:endParaRPr lang="ru-RU" sz="1300" b="1" dirty="0">
                        <a:effectLst/>
                        <a:latin typeface="Futura PT Medium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Futura PT Medium"/>
                        </a:rPr>
                        <a:t>1086,67</a:t>
                      </a:r>
                      <a:endParaRPr lang="ru-RU" sz="11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Futura PT Medium"/>
                        </a:rPr>
                        <a:t>8,64</a:t>
                      </a:r>
                      <a:endParaRPr lang="ru-RU" sz="11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Futura PT Medium"/>
                        </a:rPr>
                        <a:t>279,38</a:t>
                      </a:r>
                      <a:endParaRPr lang="ru-RU" sz="11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Futura PT Medium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Futura PT Medium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Futura PT Medium"/>
                        </a:rPr>
                        <a:t>0</a:t>
                      </a:r>
                      <a:endParaRPr lang="ru-RU" sz="11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Futura PT Medium"/>
                        </a:rPr>
                        <a:t>798,65</a:t>
                      </a:r>
                      <a:endParaRPr lang="ru-RU" sz="1100" b="1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</a:tr>
              <a:tr h="417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Futura PT Medium"/>
                          <a:ea typeface="+mn-ea"/>
                          <a:cs typeface="+mn-cs"/>
                        </a:rPr>
                        <a:t>2</a:t>
                      </a:r>
                      <a:endParaRPr lang="ru-RU" sz="10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Futura PT Medium"/>
                        </a:rPr>
                        <a:t>Популяризация </a:t>
                      </a:r>
                      <a:r>
                        <a:rPr lang="ru-RU" sz="1300" b="1" dirty="0" smtClean="0">
                          <a:effectLst/>
                          <a:latin typeface="Futura PT Medium"/>
                        </a:rPr>
                        <a:t>предпринимательства</a:t>
                      </a:r>
                      <a:endParaRPr lang="ru-RU" sz="1300" b="1" dirty="0">
                        <a:effectLst/>
                        <a:latin typeface="Futura PT Medium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Futura PT Medium"/>
                        </a:rPr>
                        <a:t>21,02</a:t>
                      </a:r>
                      <a:endParaRPr lang="ru-RU" sz="1100" b="1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Futura PT Medium"/>
                        </a:rPr>
                        <a:t>0,33</a:t>
                      </a:r>
                      <a:endParaRPr lang="ru-RU" sz="1100" b="1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Futura PT Medium"/>
                        </a:rPr>
                        <a:t>10,49</a:t>
                      </a:r>
                      <a:endParaRPr lang="ru-RU" sz="1100" b="1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Futura PT Medium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Futura PT Medium"/>
                        </a:rPr>
                        <a:t>10,2</a:t>
                      </a:r>
                      <a:endParaRPr lang="ru-RU" sz="11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Futura PT Medium"/>
                        </a:rPr>
                        <a:t>0</a:t>
                      </a:r>
                      <a:endParaRPr lang="ru-RU" sz="1100" b="1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</a:tr>
              <a:tr h="581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Futura PT Medium"/>
                        </a:rPr>
                        <a:t>3</a:t>
                      </a:r>
                      <a:endParaRPr lang="ru-RU" sz="10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Futura PT Medium"/>
                        </a:rPr>
                        <a:t>Акселерация субъектов малого и среднего </a:t>
                      </a:r>
                      <a:r>
                        <a:rPr lang="ru-RU" sz="1300" b="1" dirty="0" smtClean="0">
                          <a:effectLst/>
                          <a:latin typeface="Futura PT Medium"/>
                        </a:rPr>
                        <a:t>предпринимательства</a:t>
                      </a:r>
                      <a:endParaRPr lang="ru-RU" sz="1300" b="1" dirty="0">
                        <a:effectLst/>
                        <a:latin typeface="Futura PT Medium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Futura PT Medium"/>
                        </a:rPr>
                        <a:t>842,35</a:t>
                      </a:r>
                      <a:endParaRPr lang="ru-RU" sz="11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Futura PT Medium"/>
                        </a:rPr>
                        <a:t>117,62</a:t>
                      </a:r>
                      <a:endParaRPr lang="ru-RU" sz="1100" b="1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Futura PT Medium"/>
                        </a:rPr>
                        <a:t>656,90</a:t>
                      </a:r>
                      <a:endParaRPr lang="ru-RU" sz="1100" b="1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Futura PT Medium"/>
                        </a:rPr>
                        <a:t>13,14</a:t>
                      </a:r>
                      <a:endParaRPr lang="ru-RU" sz="11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Futura PT Medium"/>
                        </a:rPr>
                        <a:t>54,69</a:t>
                      </a:r>
                      <a:endParaRPr lang="ru-RU" sz="11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</a:tr>
              <a:tr h="581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Futura PT Medium"/>
                        </a:rPr>
                        <a:t>4</a:t>
                      </a:r>
                      <a:endParaRPr lang="ru-RU" sz="10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Futura PT Medium"/>
                        </a:rPr>
                        <a:t>Улучшение условий ведения предпринимательской деятельности </a:t>
                      </a: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Futura PT Medium"/>
                        </a:rPr>
                        <a:t>0</a:t>
                      </a:r>
                      <a:endParaRPr lang="ru-RU" sz="1100" b="1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Futura PT Medium"/>
                        </a:rPr>
                        <a:t>0</a:t>
                      </a:r>
                      <a:endParaRPr lang="ru-RU" sz="1100" b="1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Futura PT Medium"/>
                        </a:rPr>
                        <a:t>0</a:t>
                      </a:r>
                      <a:endParaRPr lang="ru-RU" sz="1100" b="1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Futura PT Medium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Futura PT Medium"/>
                        </a:rPr>
                        <a:t>0</a:t>
                      </a:r>
                      <a:endParaRPr lang="ru-RU" sz="1100" b="1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Futura PT Medium"/>
                        </a:rPr>
                        <a:t>0</a:t>
                      </a:r>
                      <a:endParaRPr lang="ru-RU" sz="1100" b="1" dirty="0">
                        <a:effectLst/>
                        <a:latin typeface="Futura PT Medium"/>
                        <a:ea typeface="Calibri"/>
                        <a:cs typeface="Times New Roman"/>
                      </a:endParaRPr>
                    </a:p>
                  </a:txBody>
                  <a:tcPr marL="35533" marR="3553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802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819" y="0"/>
            <a:ext cx="618587" cy="10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15596" y="47882"/>
            <a:ext cx="6277839" cy="463696"/>
          </a:xfrm>
          <a:prstGeom prst="rect">
            <a:avLst/>
          </a:prstGeom>
          <a:noFill/>
        </p:spPr>
        <p:txBody>
          <a:bodyPr lIns="72567" tIns="36283" rIns="72567" bIns="36283">
            <a:spAutoFit/>
          </a:bodyPr>
          <a:lstStyle/>
          <a:p>
            <a:pPr algn="ctr">
              <a:defRPr/>
            </a:pPr>
            <a:r>
              <a:rPr lang="ru-RU" sz="2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РЕГИОНАЛЬНЫЙ ПРОЕКТ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33706" y="740906"/>
            <a:ext cx="7143356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7062" y="114665"/>
            <a:ext cx="1252292" cy="99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549659165"/>
              </p:ext>
            </p:extLst>
          </p:nvPr>
        </p:nvGraphicFramePr>
        <p:xfrm>
          <a:off x="171753" y="1133272"/>
          <a:ext cx="8857639" cy="3772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57959" y="422115"/>
            <a:ext cx="7149655" cy="318791"/>
          </a:xfrm>
          <a:prstGeom prst="rect">
            <a:avLst/>
          </a:prstGeom>
          <a:noFill/>
        </p:spPr>
        <p:txBody>
          <a:bodyPr lIns="72567" tIns="36283" rIns="72567" bIns="36283">
            <a:spAutoFit/>
          </a:bodyPr>
          <a:lstStyle/>
          <a:p>
            <a:pPr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Утвержден распоряжением Коллегии АКО от 11.12.2018г. № 634-р</a:t>
            </a:r>
          </a:p>
        </p:txBody>
      </p:sp>
      <p:pic>
        <p:nvPicPr>
          <p:cNvPr id="9" name="Picture 2" descr="C:\Users\chasovskih-os\Desktop\GEN_ракета_кузбасс corel_v12_curv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062" y="4506942"/>
            <a:ext cx="1173700" cy="401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9452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9" y="0"/>
            <a:ext cx="617709" cy="10036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4145" y="21400"/>
            <a:ext cx="7167527" cy="855019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ru-RU" sz="2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/>
              </a:rPr>
              <a:t>«Акселерация субъектов </a:t>
            </a:r>
          </a:p>
          <a:p>
            <a:r>
              <a:rPr lang="ru-RU" sz="2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/>
              </a:rPr>
              <a:t>малого и среднего предпринимательства»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04145" y="850036"/>
            <a:ext cx="6839450" cy="26383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918" y="114093"/>
            <a:ext cx="1252475" cy="9909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1521773690"/>
              </p:ext>
            </p:extLst>
          </p:nvPr>
        </p:nvGraphicFramePr>
        <p:xfrm>
          <a:off x="298685" y="1003663"/>
          <a:ext cx="6616303" cy="4139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696925132"/>
              </p:ext>
            </p:extLst>
          </p:nvPr>
        </p:nvGraphicFramePr>
        <p:xfrm>
          <a:off x="7315010" y="1371499"/>
          <a:ext cx="1502524" cy="3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="" xmlns:p14="http://schemas.microsoft.com/office/powerpoint/2010/main" val="390097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2" y="0"/>
            <a:ext cx="8229600" cy="857250"/>
          </a:xfrm>
        </p:spPr>
        <p:txBody>
          <a:bodyPr>
            <a:normAutofit/>
          </a:bodyPr>
          <a:lstStyle/>
          <a:p>
            <a:r>
              <a:rPr lang="ru-RU" sz="29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СУБСИДИИ:</a:t>
            </a:r>
            <a:endParaRPr lang="ru-RU" sz="29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8252A68-E0FD-4AF6-A807-B9DFA0FF5D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9" y="0"/>
            <a:ext cx="617709" cy="1003663"/>
          </a:xfrm>
          <a:prstGeom prst="rect">
            <a:avLst/>
          </a:prstGeom>
        </p:spPr>
      </p:pic>
      <p:pic>
        <p:nvPicPr>
          <p:cNvPr id="6" name="Picture 2" descr="D:\Work\Bachti\!!!ВНУТРЕННИЕ\декабрь\презентация\фотозона размер.png">
            <a:extLst>
              <a:ext uri="{FF2B5EF4-FFF2-40B4-BE49-F238E27FC236}">
                <a16:creationId xmlns:a16="http://schemas.microsoft.com/office/drawing/2014/main" xmlns="" id="{E2454A02-108E-43DF-A1FA-B7A5D6E5F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759" y="17763"/>
            <a:ext cx="1028629" cy="8138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B459AE60-A7F4-4DCF-A7AD-1A5574DA1762}"/>
              </a:ext>
            </a:extLst>
          </p:cNvPr>
          <p:cNvCxnSpPr/>
          <p:nvPr/>
        </p:nvCxnSpPr>
        <p:spPr>
          <a:xfrm>
            <a:off x="655423" y="767650"/>
            <a:ext cx="6839450" cy="26383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8898E67B-F975-4836-9230-8E22C779B10F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790830468"/>
              </p:ext>
            </p:extLst>
          </p:nvPr>
        </p:nvGraphicFramePr>
        <p:xfrm>
          <a:off x="-228269" y="628486"/>
          <a:ext cx="8972245" cy="4119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206355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9" y="0"/>
            <a:ext cx="617709" cy="10036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484" y="21400"/>
            <a:ext cx="7086111" cy="855019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pPr algn="ctr"/>
            <a:r>
              <a:rPr lang="ru-RU" sz="2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/>
              </a:rPr>
              <a:t>«Обеспечение доступа СМСП </a:t>
            </a:r>
          </a:p>
          <a:p>
            <a:pPr algn="ctr"/>
            <a:r>
              <a:rPr lang="ru-RU" sz="2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/>
              </a:rPr>
              <a:t>к экспортной поддержке»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04145" y="850036"/>
            <a:ext cx="6839450" cy="26383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918" y="114093"/>
            <a:ext cx="1252475" cy="9909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1414790639"/>
              </p:ext>
            </p:extLst>
          </p:nvPr>
        </p:nvGraphicFramePr>
        <p:xfrm>
          <a:off x="457484" y="1105079"/>
          <a:ext cx="8400470" cy="3752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="" xmlns:p14="http://schemas.microsoft.com/office/powerpoint/2010/main" val="259554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9" y="0"/>
            <a:ext cx="617709" cy="10036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652" y="173259"/>
            <a:ext cx="5268449" cy="464153"/>
          </a:xfrm>
          <a:prstGeom prst="rect">
            <a:avLst/>
          </a:prstGeom>
          <a:noFill/>
        </p:spPr>
        <p:txBody>
          <a:bodyPr wrap="none" lIns="72567" tIns="36283" rIns="72567" bIns="36283" rtlCol="0">
            <a:spAutoFit/>
          </a:bodyPr>
          <a:lstStyle/>
          <a:p>
            <a:r>
              <a:rPr lang="ru-RU" sz="2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itchFamily="34" charset="-52"/>
              </a:rPr>
              <a:t>ПРОМЫШЛЕННЫЕ ПЛОЩАДКИ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02782" y="733907"/>
            <a:ext cx="6897959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918" y="114093"/>
            <a:ext cx="1252475" cy="9909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Схема 13"/>
          <p:cNvGraphicFramePr/>
          <p:nvPr>
            <p:extLst>
              <p:ext uri="{D42A27DB-BD31-4B8C-83A1-F6EECF244321}">
                <p14:modId xmlns="" xmlns:p14="http://schemas.microsoft.com/office/powerpoint/2010/main" val="3762027847"/>
              </p:ext>
            </p:extLst>
          </p:nvPr>
        </p:nvGraphicFramePr>
        <p:xfrm>
          <a:off x="400338" y="946123"/>
          <a:ext cx="8343324" cy="4178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211586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9" y="0"/>
            <a:ext cx="617709" cy="10036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3213" y="145434"/>
            <a:ext cx="6800382" cy="464153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pPr algn="ctr"/>
            <a:r>
              <a:rPr lang="ru-RU" sz="2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/>
              </a:rPr>
              <a:t>Основные результаты проекта 2019 года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04145" y="850036"/>
            <a:ext cx="6839450" cy="26383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918" y="114093"/>
            <a:ext cx="1252475" cy="9909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4097056887"/>
              </p:ext>
            </p:extLst>
          </p:nvPr>
        </p:nvGraphicFramePr>
        <p:xfrm>
          <a:off x="-628291" y="1150281"/>
          <a:ext cx="10629166" cy="3703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="" xmlns:p14="http://schemas.microsoft.com/office/powerpoint/2010/main" val="93335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</TotalTime>
  <Words>906</Words>
  <Application>Microsoft Office PowerPoint</Application>
  <PresentationFormat>Экран (16:9)</PresentationFormat>
  <Paragraphs>211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СУБСИДИИ: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ОСНОВНЫЕ МЕРОПРИЯТИЯ: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Бахтигиреев Роман Иванович</dc:creator>
  <cp:lastModifiedBy>snv1</cp:lastModifiedBy>
  <cp:revision>157</cp:revision>
  <cp:lastPrinted>2019-06-19T12:07:10Z</cp:lastPrinted>
  <dcterms:created xsi:type="dcterms:W3CDTF">2018-10-19T07:56:24Z</dcterms:created>
  <dcterms:modified xsi:type="dcterms:W3CDTF">2019-08-22T10:39:46Z</dcterms:modified>
</cp:coreProperties>
</file>